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5"/>
  </p:notesMasterIdLst>
  <p:handoutMasterIdLst>
    <p:handoutMasterId r:id="rId46"/>
  </p:handoutMasterIdLst>
  <p:sldIdLst>
    <p:sldId id="256" r:id="rId2"/>
    <p:sldId id="277" r:id="rId3"/>
    <p:sldId id="260" r:id="rId4"/>
    <p:sldId id="261" r:id="rId5"/>
    <p:sldId id="353" r:id="rId6"/>
    <p:sldId id="258" r:id="rId7"/>
    <p:sldId id="259" r:id="rId8"/>
    <p:sldId id="276" r:id="rId9"/>
    <p:sldId id="287" r:id="rId10"/>
    <p:sldId id="275" r:id="rId11"/>
    <p:sldId id="349" r:id="rId12"/>
    <p:sldId id="350" r:id="rId13"/>
    <p:sldId id="354" r:id="rId14"/>
    <p:sldId id="355" r:id="rId15"/>
    <p:sldId id="271" r:id="rId16"/>
    <p:sldId id="348" r:id="rId17"/>
    <p:sldId id="262" r:id="rId18"/>
    <p:sldId id="263" r:id="rId19"/>
    <p:sldId id="264" r:id="rId20"/>
    <p:sldId id="280" r:id="rId21"/>
    <p:sldId id="286" r:id="rId22"/>
    <p:sldId id="281" r:id="rId23"/>
    <p:sldId id="282" r:id="rId24"/>
    <p:sldId id="283" r:id="rId25"/>
    <p:sldId id="284" r:id="rId26"/>
    <p:sldId id="347" r:id="rId27"/>
    <p:sldId id="351" r:id="rId28"/>
    <p:sldId id="265" r:id="rId29"/>
    <p:sldId id="266" r:id="rId30"/>
    <p:sldId id="272" r:id="rId31"/>
    <p:sldId id="274" r:id="rId32"/>
    <p:sldId id="285" r:id="rId33"/>
    <p:sldId id="268" r:id="rId34"/>
    <p:sldId id="343" r:id="rId35"/>
    <p:sldId id="345" r:id="rId36"/>
    <p:sldId id="346" r:id="rId37"/>
    <p:sldId id="356" r:id="rId38"/>
    <p:sldId id="359" r:id="rId39"/>
    <p:sldId id="358" r:id="rId40"/>
    <p:sldId id="357" r:id="rId41"/>
    <p:sldId id="361" r:id="rId42"/>
    <p:sldId id="360" r:id="rId43"/>
    <p:sldId id="352" r:id="rId44"/>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A4"/>
    <a:srgbClr val="FF7C00"/>
    <a:srgbClr val="CD4C41"/>
    <a:srgbClr val="FEE5FF"/>
    <a:srgbClr val="FFC4FE"/>
    <a:srgbClr val="F07D9B"/>
    <a:srgbClr val="CA75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p:cViewPr varScale="1">
        <p:scale>
          <a:sx n="82" d="100"/>
          <a:sy n="82" d="100"/>
        </p:scale>
        <p:origin x="1474" y="48"/>
      </p:cViewPr>
      <p:guideLst/>
    </p:cSldViewPr>
  </p:slideViewPr>
  <p:notesTextViewPr>
    <p:cViewPr>
      <p:scale>
        <a:sx n="1" d="1"/>
        <a:sy n="1" d="1"/>
      </p:scale>
      <p:origin x="0" y="0"/>
    </p:cViewPr>
  </p:notesTextViewPr>
  <p:notesViewPr>
    <p:cSldViewPr snapToGrid="0">
      <p:cViewPr varScale="1">
        <p:scale>
          <a:sx n="87" d="100"/>
          <a:sy n="87" d="100"/>
        </p:scale>
        <p:origin x="206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8972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0AFB437-2498-4841-A2E5-2645A13D575E}" type="datetimeFigureOut">
              <a:rPr kumimoji="1" lang="ja-JP" altLang="en-US" smtClean="0"/>
              <a:t>2024/2/7</a:t>
            </a:fld>
            <a:endParaRPr kumimoji="1" lang="ja-JP" altLang="en-US"/>
          </a:p>
        </p:txBody>
      </p:sp>
      <p:sp>
        <p:nvSpPr>
          <p:cNvPr id="4" name="スライド イメージ プレースホルダー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5ED4051-5866-4F22-838B-AA6AD42868A0}" type="slidenum">
              <a:rPr kumimoji="1" lang="ja-JP" altLang="en-US" smtClean="0"/>
              <a:t>‹#›</a:t>
            </a:fld>
            <a:endParaRPr kumimoji="1" lang="ja-JP" altLang="en-US"/>
          </a:p>
        </p:txBody>
      </p:sp>
    </p:spTree>
    <p:extLst>
      <p:ext uri="{BB962C8B-B14F-4D97-AF65-F5344CB8AC3E}">
        <p14:creationId xmlns:p14="http://schemas.microsoft.com/office/powerpoint/2010/main" val="76388532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E9275D6-4EFA-41C3-A5AA-D53E10F80FEF}" type="datetime1">
              <a:rPr kumimoji="1" lang="ja-JP" altLang="en-US" smtClean="0"/>
              <a:t>2024/2/7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AB3B61-F870-1F49-804F-05ADACC18ECA}" type="slidenum">
              <a:rPr kumimoji="1" lang="ja-JP" altLang="en-US" smtClean="0"/>
              <a:t>‹#›</a:t>
            </a:fld>
            <a:endParaRPr kumimoji="1" lang="ja-JP" altLang="en-US"/>
          </a:p>
        </p:txBody>
      </p:sp>
    </p:spTree>
    <p:extLst>
      <p:ext uri="{BB962C8B-B14F-4D97-AF65-F5344CB8AC3E}">
        <p14:creationId xmlns:p14="http://schemas.microsoft.com/office/powerpoint/2010/main" val="1106489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027EA50-4690-43BC-A362-849B60C52416}" type="datetime1">
              <a:rPr kumimoji="1" lang="ja-JP" altLang="en-US" smtClean="0"/>
              <a:t>2024/2/7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AB3B61-F870-1F49-804F-05ADACC18ECA}" type="slidenum">
              <a:rPr kumimoji="1" lang="ja-JP" altLang="en-US" smtClean="0"/>
              <a:t>‹#›</a:t>
            </a:fld>
            <a:endParaRPr kumimoji="1" lang="ja-JP" altLang="en-US"/>
          </a:p>
        </p:txBody>
      </p:sp>
    </p:spTree>
    <p:extLst>
      <p:ext uri="{BB962C8B-B14F-4D97-AF65-F5344CB8AC3E}">
        <p14:creationId xmlns:p14="http://schemas.microsoft.com/office/powerpoint/2010/main" val="1454602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BD7F220-F1CA-42FC-8863-D297CEAC1E8B}" type="datetime1">
              <a:rPr kumimoji="1" lang="ja-JP" altLang="en-US" smtClean="0"/>
              <a:t>2024/2/7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AB3B61-F870-1F49-804F-05ADACC18ECA}" type="slidenum">
              <a:rPr kumimoji="1" lang="ja-JP" altLang="en-US" smtClean="0"/>
              <a:t>‹#›</a:t>
            </a:fld>
            <a:endParaRPr kumimoji="1" lang="ja-JP" altLang="en-US"/>
          </a:p>
        </p:txBody>
      </p:sp>
    </p:spTree>
    <p:extLst>
      <p:ext uri="{BB962C8B-B14F-4D97-AF65-F5344CB8AC3E}">
        <p14:creationId xmlns:p14="http://schemas.microsoft.com/office/powerpoint/2010/main" val="3097348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7815121-E023-4B75-9C8B-F588987B0A79}" type="datetime1">
              <a:rPr kumimoji="1" lang="ja-JP" altLang="en-US" smtClean="0"/>
              <a:t>2024/2/7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AB3B61-F870-1F49-804F-05ADACC18ECA}" type="slidenum">
              <a:rPr kumimoji="1" lang="ja-JP" altLang="en-US" smtClean="0"/>
              <a:t>‹#›</a:t>
            </a:fld>
            <a:endParaRPr kumimoji="1" lang="ja-JP" altLang="en-US"/>
          </a:p>
        </p:txBody>
      </p:sp>
    </p:spTree>
    <p:extLst>
      <p:ext uri="{BB962C8B-B14F-4D97-AF65-F5344CB8AC3E}">
        <p14:creationId xmlns:p14="http://schemas.microsoft.com/office/powerpoint/2010/main" val="3536313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B3C7057-65F1-4E93-97E4-FDA66EC9B6E0}" type="datetime1">
              <a:rPr kumimoji="1" lang="ja-JP" altLang="en-US" smtClean="0"/>
              <a:t>2024/2/7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AB3B61-F870-1F49-804F-05ADACC18ECA}" type="slidenum">
              <a:rPr kumimoji="1" lang="ja-JP" altLang="en-US" smtClean="0"/>
              <a:t>‹#›</a:t>
            </a:fld>
            <a:endParaRPr kumimoji="1" lang="ja-JP" altLang="en-US"/>
          </a:p>
        </p:txBody>
      </p:sp>
    </p:spTree>
    <p:extLst>
      <p:ext uri="{BB962C8B-B14F-4D97-AF65-F5344CB8AC3E}">
        <p14:creationId xmlns:p14="http://schemas.microsoft.com/office/powerpoint/2010/main" val="677017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37B9D6F-1EB1-44F3-B3E4-1630E6CF726D}" type="datetime1">
              <a:rPr kumimoji="1" lang="ja-JP" altLang="en-US" smtClean="0"/>
              <a:t>2024/2/7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0AB3B61-F870-1F49-804F-05ADACC18ECA}" type="slidenum">
              <a:rPr kumimoji="1" lang="ja-JP" altLang="en-US" smtClean="0"/>
              <a:t>‹#›</a:t>
            </a:fld>
            <a:endParaRPr kumimoji="1" lang="ja-JP" altLang="en-US"/>
          </a:p>
        </p:txBody>
      </p:sp>
    </p:spTree>
    <p:extLst>
      <p:ext uri="{BB962C8B-B14F-4D97-AF65-F5344CB8AC3E}">
        <p14:creationId xmlns:p14="http://schemas.microsoft.com/office/powerpoint/2010/main" val="115189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1C2C55A-2AB0-42C4-95EB-9306B8FC81A6}" type="datetime1">
              <a:rPr kumimoji="1" lang="ja-JP" altLang="en-US" smtClean="0"/>
              <a:t>2024/2/7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0AB3B61-F870-1F49-804F-05ADACC18ECA}" type="slidenum">
              <a:rPr kumimoji="1" lang="ja-JP" altLang="en-US" smtClean="0"/>
              <a:t>‹#›</a:t>
            </a:fld>
            <a:endParaRPr kumimoji="1" lang="ja-JP" altLang="en-US"/>
          </a:p>
        </p:txBody>
      </p:sp>
    </p:spTree>
    <p:extLst>
      <p:ext uri="{BB962C8B-B14F-4D97-AF65-F5344CB8AC3E}">
        <p14:creationId xmlns:p14="http://schemas.microsoft.com/office/powerpoint/2010/main" val="3809575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3F6ABBB-A08D-4EAD-9AAF-E3E3A0E3E783}" type="datetime1">
              <a:rPr kumimoji="1" lang="ja-JP" altLang="en-US" smtClean="0"/>
              <a:t>2024/2/7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0AB3B61-F870-1F49-804F-05ADACC18ECA}" type="slidenum">
              <a:rPr kumimoji="1" lang="ja-JP" altLang="en-US" smtClean="0"/>
              <a:t>‹#›</a:t>
            </a:fld>
            <a:endParaRPr kumimoji="1" lang="ja-JP" altLang="en-US"/>
          </a:p>
        </p:txBody>
      </p:sp>
    </p:spTree>
    <p:extLst>
      <p:ext uri="{BB962C8B-B14F-4D97-AF65-F5344CB8AC3E}">
        <p14:creationId xmlns:p14="http://schemas.microsoft.com/office/powerpoint/2010/main" val="3057931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F75B05-D28F-4C75-8DE6-19344064729A}" type="datetime1">
              <a:rPr kumimoji="1" lang="ja-JP" altLang="en-US" smtClean="0"/>
              <a:t>2024/2/7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0AB3B61-F870-1F49-804F-05ADACC18ECA}" type="slidenum">
              <a:rPr kumimoji="1" lang="ja-JP" altLang="en-US" smtClean="0"/>
              <a:t>‹#›</a:t>
            </a:fld>
            <a:endParaRPr kumimoji="1" lang="ja-JP" altLang="en-US"/>
          </a:p>
        </p:txBody>
      </p:sp>
    </p:spTree>
    <p:extLst>
      <p:ext uri="{BB962C8B-B14F-4D97-AF65-F5344CB8AC3E}">
        <p14:creationId xmlns:p14="http://schemas.microsoft.com/office/powerpoint/2010/main" val="3670665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2D20521-9974-4BFE-B9EC-B0699D270353}" type="datetime1">
              <a:rPr kumimoji="1" lang="ja-JP" altLang="en-US" smtClean="0"/>
              <a:t>2024/2/7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0AB3B61-F870-1F49-804F-05ADACC18ECA}" type="slidenum">
              <a:rPr kumimoji="1" lang="ja-JP" altLang="en-US" smtClean="0"/>
              <a:t>‹#›</a:t>
            </a:fld>
            <a:endParaRPr kumimoji="1" lang="ja-JP" altLang="en-US"/>
          </a:p>
        </p:txBody>
      </p:sp>
    </p:spTree>
    <p:extLst>
      <p:ext uri="{BB962C8B-B14F-4D97-AF65-F5344CB8AC3E}">
        <p14:creationId xmlns:p14="http://schemas.microsoft.com/office/powerpoint/2010/main" val="2195538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FCBDFC7-BB46-4BC5-87C0-E783B1705708}" type="datetime1">
              <a:rPr kumimoji="1" lang="ja-JP" altLang="en-US" smtClean="0"/>
              <a:t>2024/2/7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0AB3B61-F870-1F49-804F-05ADACC18ECA}" type="slidenum">
              <a:rPr kumimoji="1" lang="ja-JP" altLang="en-US" smtClean="0"/>
              <a:t>‹#›</a:t>
            </a:fld>
            <a:endParaRPr kumimoji="1" lang="ja-JP" altLang="en-US"/>
          </a:p>
        </p:txBody>
      </p:sp>
    </p:spTree>
    <p:extLst>
      <p:ext uri="{BB962C8B-B14F-4D97-AF65-F5344CB8AC3E}">
        <p14:creationId xmlns:p14="http://schemas.microsoft.com/office/powerpoint/2010/main" val="385508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F7AE1-9440-4A94-AE23-5D4324BCA61E}" type="datetime1">
              <a:rPr kumimoji="1" lang="ja-JP" altLang="en-US" smtClean="0"/>
              <a:t>2024/2/7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B3B61-F870-1F49-804F-05ADACC18ECA}" type="slidenum">
              <a:rPr kumimoji="1" lang="ja-JP" altLang="en-US" smtClean="0"/>
              <a:t>‹#›</a:t>
            </a:fld>
            <a:endParaRPr kumimoji="1" lang="ja-JP" altLang="en-US"/>
          </a:p>
        </p:txBody>
      </p:sp>
    </p:spTree>
    <p:extLst>
      <p:ext uri="{BB962C8B-B14F-4D97-AF65-F5344CB8AC3E}">
        <p14:creationId xmlns:p14="http://schemas.microsoft.com/office/powerpoint/2010/main" val="2539405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BD1AFB-804F-A64E-44C8-7944C70C418D}"/>
              </a:ext>
            </a:extLst>
          </p:cNvPr>
          <p:cNvSpPr>
            <a:spLocks noGrp="1"/>
          </p:cNvSpPr>
          <p:nvPr>
            <p:ph type="ctrTitle"/>
          </p:nvPr>
        </p:nvSpPr>
        <p:spPr>
          <a:xfrm>
            <a:off x="685800" y="934950"/>
            <a:ext cx="7772400" cy="2301410"/>
          </a:xfrm>
        </p:spPr>
        <p:txBody>
          <a:bodyPr>
            <a:normAutofit/>
          </a:bodyPr>
          <a:lstStyle/>
          <a:p>
            <a:r>
              <a:rPr lang="ja-JP" altLang="en-US" sz="4000" dirty="0">
                <a:solidFill>
                  <a:schemeClr val="accent6">
                    <a:lumMod val="75000"/>
                  </a:schemeClr>
                </a:solidFill>
                <a:latin typeface="BIZ UDゴシック" panose="020B0400000000000000" pitchFamily="49" charset="-128"/>
                <a:ea typeface="BIZ UDゴシック" panose="020B0400000000000000" pitchFamily="49" charset="-128"/>
              </a:rPr>
              <a:t>スキルアップ研修</a:t>
            </a:r>
            <a:br>
              <a:rPr lang="en-US" altLang="ja-JP" sz="4800" dirty="0">
                <a:latin typeface="BIZ UDゴシック" panose="020B0400000000000000" pitchFamily="49" charset="-128"/>
                <a:ea typeface="BIZ UDゴシック" panose="020B0400000000000000" pitchFamily="49" charset="-128"/>
              </a:rPr>
            </a:br>
            <a:r>
              <a:rPr lang="ja-JP" altLang="en-US" sz="4800" dirty="0">
                <a:latin typeface="BIZ UDゴシック" panose="020B0400000000000000" pitchFamily="49" charset="-128"/>
                <a:ea typeface="BIZ UDゴシック" panose="020B0400000000000000" pitchFamily="49" charset="-128"/>
              </a:rPr>
              <a:t>意思決定支援ガイドライン</a:t>
            </a:r>
            <a:br>
              <a:rPr lang="en-US" altLang="ja-JP" sz="4800" dirty="0">
                <a:latin typeface="BIZ UDゴシック" panose="020B0400000000000000" pitchFamily="49" charset="-128"/>
                <a:ea typeface="BIZ UDゴシック" panose="020B0400000000000000" pitchFamily="49" charset="-128"/>
              </a:rPr>
            </a:br>
            <a:r>
              <a:rPr lang="ja-JP" altLang="en-US" sz="4800" dirty="0">
                <a:latin typeface="BIZ UDゴシック" panose="020B0400000000000000" pitchFamily="49" charset="-128"/>
                <a:ea typeface="BIZ UDゴシック" panose="020B0400000000000000" pitchFamily="49" charset="-128"/>
              </a:rPr>
              <a:t>の活用について</a:t>
            </a:r>
            <a:endParaRPr kumimoji="1" lang="ja-JP" altLang="en-US" sz="4800" dirty="0">
              <a:latin typeface="BIZ UDゴシック" panose="020B0400000000000000" pitchFamily="49" charset="-128"/>
              <a:ea typeface="BIZ UDゴシック" panose="020B0400000000000000" pitchFamily="49" charset="-128"/>
            </a:endParaRPr>
          </a:p>
        </p:txBody>
      </p:sp>
      <p:sp>
        <p:nvSpPr>
          <p:cNvPr id="3" name="字幕 2">
            <a:extLst>
              <a:ext uri="{FF2B5EF4-FFF2-40B4-BE49-F238E27FC236}">
                <a16:creationId xmlns:a16="http://schemas.microsoft.com/office/drawing/2014/main" id="{A780AB59-281E-43BA-F9F9-CA273E6C317D}"/>
              </a:ext>
            </a:extLst>
          </p:cNvPr>
          <p:cNvSpPr>
            <a:spLocks noGrp="1"/>
          </p:cNvSpPr>
          <p:nvPr>
            <p:ph type="subTitle" idx="1"/>
          </p:nvPr>
        </p:nvSpPr>
        <p:spPr>
          <a:xfrm>
            <a:off x="3339100" y="4330614"/>
            <a:ext cx="5557547" cy="1686559"/>
          </a:xfrm>
        </p:spPr>
        <p:txBody>
          <a:bodyPr>
            <a:normAutofit fontScale="92500"/>
          </a:bodyPr>
          <a:lstStyle/>
          <a:p>
            <a:pPr algn="l"/>
            <a:r>
              <a:rPr lang="ja-JP" altLang="en-US">
                <a:latin typeface="BIZ UDゴシック" panose="020B0400000000000000" pitchFamily="49" charset="-128"/>
                <a:ea typeface="BIZ UDゴシック" panose="020B0400000000000000" pitchFamily="49" charset="-128"/>
              </a:rPr>
              <a:t>　　　岩手県</a:t>
            </a:r>
            <a:r>
              <a:rPr lang="ja-JP" altLang="en-US" dirty="0">
                <a:latin typeface="BIZ UDゴシック" panose="020B0400000000000000" pitchFamily="49" charset="-128"/>
                <a:ea typeface="BIZ UDゴシック" panose="020B0400000000000000" pitchFamily="49" charset="-128"/>
              </a:rPr>
              <a:t>社会福祉士会</a:t>
            </a:r>
            <a:endParaRPr lang="en-US" altLang="ja-JP" dirty="0">
              <a:latin typeface="BIZ UDゴシック" panose="020B0400000000000000" pitchFamily="49" charset="-128"/>
              <a:ea typeface="BIZ UDゴシック" panose="020B0400000000000000" pitchFamily="49" charset="-128"/>
            </a:endParaRPr>
          </a:p>
          <a:p>
            <a:pPr algn="l"/>
            <a:r>
              <a:rPr lang="ja-JP" altLang="en-US" dirty="0">
                <a:latin typeface="BIZ UDゴシック" panose="020B0400000000000000" pitchFamily="49" charset="-128"/>
                <a:ea typeface="BIZ UDゴシック" panose="020B0400000000000000" pitchFamily="49" charset="-128"/>
              </a:rPr>
              <a:t>　　　権利擁護センターぱあとなあ岩手</a:t>
            </a:r>
            <a:endParaRPr lang="en-US" altLang="ja-JP" dirty="0">
              <a:latin typeface="BIZ UDゴシック" panose="020B0400000000000000" pitchFamily="49" charset="-128"/>
              <a:ea typeface="BIZ UDゴシック" panose="020B0400000000000000" pitchFamily="49" charset="-128"/>
            </a:endParaRPr>
          </a:p>
          <a:p>
            <a:pPr algn="l"/>
            <a:r>
              <a:rPr lang="ja-JP" altLang="en-US">
                <a:latin typeface="BIZ UDゴシック" panose="020B0400000000000000" pitchFamily="49" charset="-128"/>
                <a:ea typeface="BIZ UDゴシック" panose="020B0400000000000000" pitchFamily="49" charset="-128"/>
              </a:rPr>
              <a:t>　　　　令和</a:t>
            </a:r>
            <a:r>
              <a:rPr lang="ja-JP" altLang="en-US" dirty="0">
                <a:latin typeface="BIZ UDゴシック" panose="020B0400000000000000" pitchFamily="49" charset="-128"/>
                <a:ea typeface="BIZ UDゴシック" panose="020B0400000000000000" pitchFamily="49" charset="-128"/>
              </a:rPr>
              <a:t>６年２月１０日</a:t>
            </a:r>
            <a:r>
              <a:rPr lang="ja-JP" altLang="en-US" sz="1800" dirty="0">
                <a:latin typeface="BIZ UDゴシック" panose="020B0400000000000000" pitchFamily="49" charset="-128"/>
                <a:ea typeface="BIZ UDゴシック" panose="020B0400000000000000" pitchFamily="49" charset="-128"/>
              </a:rPr>
              <a:t>土曜日</a:t>
            </a:r>
            <a:endParaRPr lang="en-US" altLang="ja-JP" dirty="0">
              <a:latin typeface="BIZ UDゴシック" panose="020B0400000000000000" pitchFamily="49" charset="-128"/>
              <a:ea typeface="BIZ UDゴシック" panose="020B0400000000000000" pitchFamily="49" charset="-128"/>
            </a:endParaRPr>
          </a:p>
          <a:p>
            <a:pPr algn="l"/>
            <a:r>
              <a:rPr lang="ja-JP" altLang="en-US">
                <a:latin typeface="BIZ UDゴシック" panose="020B0400000000000000" pitchFamily="49" charset="-128"/>
                <a:ea typeface="BIZ UDゴシック" panose="020B0400000000000000" pitchFamily="49" charset="-128"/>
                <a:sym typeface="Wingdings" panose="05000000000000000000" pitchFamily="2" charset="2"/>
              </a:rPr>
              <a:t>　　　　ふれあい</a:t>
            </a:r>
            <a:r>
              <a:rPr lang="ja-JP" altLang="en-US" dirty="0">
                <a:latin typeface="BIZ UDゴシック" panose="020B0400000000000000" pitchFamily="49" charset="-128"/>
                <a:ea typeface="BIZ UDゴシック" panose="020B0400000000000000" pitchFamily="49" charset="-128"/>
                <a:sym typeface="Wingdings" panose="05000000000000000000" pitchFamily="2" charset="2"/>
              </a:rPr>
              <a:t>ランド岩手</a:t>
            </a:r>
            <a:endParaRPr lang="en-US" altLang="ja-JP" dirty="0">
              <a:latin typeface="BIZ UDゴシック" panose="020B0400000000000000" pitchFamily="49" charset="-128"/>
              <a:ea typeface="BIZ UDゴシック" panose="020B0400000000000000" pitchFamily="49" charset="-128"/>
            </a:endParaRPr>
          </a:p>
        </p:txBody>
      </p:sp>
      <p:cxnSp>
        <p:nvCxnSpPr>
          <p:cNvPr id="4" name="直線コネクタ 3">
            <a:extLst>
              <a:ext uri="{FF2B5EF4-FFF2-40B4-BE49-F238E27FC236}">
                <a16:creationId xmlns:a16="http://schemas.microsoft.com/office/drawing/2014/main" id="{7560D157-659E-5212-D5AE-68AE6D6A1B44}"/>
              </a:ext>
            </a:extLst>
          </p:cNvPr>
          <p:cNvCxnSpPr>
            <a:cxnSpLocks/>
          </p:cNvCxnSpPr>
          <p:nvPr/>
        </p:nvCxnSpPr>
        <p:spPr>
          <a:xfrm>
            <a:off x="247351" y="3882247"/>
            <a:ext cx="8649297" cy="0"/>
          </a:xfrm>
          <a:prstGeom prst="line">
            <a:avLst/>
          </a:prstGeom>
          <a:ln w="57150">
            <a:solidFill>
              <a:srgbClr val="C00000"/>
            </a:solidFill>
          </a:ln>
        </p:spPr>
        <p:style>
          <a:lnRef idx="1">
            <a:schemeClr val="dk1"/>
          </a:lnRef>
          <a:fillRef idx="0">
            <a:schemeClr val="dk1"/>
          </a:fillRef>
          <a:effectRef idx="0">
            <a:schemeClr val="dk1"/>
          </a:effectRef>
          <a:fontRef idx="minor">
            <a:schemeClr val="tx1"/>
          </a:fontRef>
        </p:style>
      </p:cxnSp>
      <p:sp>
        <p:nvSpPr>
          <p:cNvPr id="8" name="テキスト ボックス 7">
            <a:extLst>
              <a:ext uri="{FF2B5EF4-FFF2-40B4-BE49-F238E27FC236}">
                <a16:creationId xmlns:a16="http://schemas.microsoft.com/office/drawing/2014/main" id="{F9D9D53E-DB94-8A5A-EE43-001182F2E64C}"/>
              </a:ext>
            </a:extLst>
          </p:cNvPr>
          <p:cNvSpPr txBox="1"/>
          <p:nvPr/>
        </p:nvSpPr>
        <p:spPr>
          <a:xfrm>
            <a:off x="5938462" y="6537726"/>
            <a:ext cx="3452117" cy="369332"/>
          </a:xfrm>
          <a:prstGeom prst="rect">
            <a:avLst/>
          </a:prstGeom>
          <a:noFill/>
        </p:spPr>
        <p:txBody>
          <a:bodyPr wrap="square">
            <a:spAutoFit/>
          </a:bodyPr>
          <a:lstStyle/>
          <a:p>
            <a:r>
              <a:rPr lang="ja-JP" altLang="en-US">
                <a:latin typeface="BIZ UDゴシック" panose="020B0400000000000000" pitchFamily="49" charset="-128"/>
                <a:ea typeface="BIZ UDゴシック" panose="020B0400000000000000" pitchFamily="49" charset="-128"/>
              </a:rPr>
              <a:t>BIZ </a:t>
            </a:r>
            <a:r>
              <a:rPr lang="ja-JP" altLang="en-US">
                <a:solidFill>
                  <a:srgbClr val="FF0000"/>
                </a:solidFill>
                <a:latin typeface="BIZ UDゴシック" panose="020B0400000000000000" pitchFamily="49" charset="-128"/>
                <a:ea typeface="BIZ UDゴシック" panose="020B0400000000000000" pitchFamily="49" charset="-128"/>
              </a:rPr>
              <a:t>UD</a:t>
            </a:r>
            <a:r>
              <a:rPr lang="ja-JP" altLang="en-US">
                <a:latin typeface="BIZ UDゴシック" panose="020B0400000000000000" pitchFamily="49" charset="-128"/>
                <a:ea typeface="BIZ UDゴシック" panose="020B0400000000000000" pitchFamily="49" charset="-128"/>
              </a:rPr>
              <a:t>ゴシック</a:t>
            </a:r>
            <a:r>
              <a:rPr lang="en-US" altLang="ja-JP" dirty="0">
                <a:latin typeface="BIZ UDゴシック" panose="020B0400000000000000" pitchFamily="49" charset="-128"/>
                <a:ea typeface="BIZ UDゴシック" panose="020B0400000000000000" pitchFamily="49" charset="-128"/>
              </a:rPr>
              <a:t>(</a:t>
            </a:r>
            <a:r>
              <a:rPr lang="ja-JP" altLang="en-US">
                <a:latin typeface="BIZ UDゴシック" panose="020B0400000000000000" pitchFamily="49" charset="-128"/>
                <a:ea typeface="BIZ UDゴシック" panose="020B0400000000000000" pitchFamily="49" charset="-128"/>
              </a:rPr>
              <a:t>モリサワ</a:t>
            </a:r>
            <a:r>
              <a:rPr lang="en-US" altLang="ja-JP" dirty="0">
                <a:latin typeface="BIZ UDゴシック" panose="020B0400000000000000" pitchFamily="49" charset="-128"/>
                <a:ea typeface="BIZ UDゴシック" panose="020B0400000000000000" pitchFamily="49" charset="-128"/>
              </a:rPr>
              <a:t>)</a:t>
            </a:r>
          </a:p>
        </p:txBody>
      </p:sp>
    </p:spTree>
    <p:extLst>
      <p:ext uri="{BB962C8B-B14F-4D97-AF65-F5344CB8AC3E}">
        <p14:creationId xmlns:p14="http://schemas.microsoft.com/office/powerpoint/2010/main" val="1456752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267CDF7-9904-1A88-4D71-7993CDBDED5B}"/>
              </a:ext>
            </a:extLst>
          </p:cNvPr>
          <p:cNvPicPr>
            <a:picLocks noChangeAspect="1"/>
          </p:cNvPicPr>
          <p:nvPr/>
        </p:nvPicPr>
        <p:blipFill>
          <a:blip r:embed="rId2"/>
          <a:stretch>
            <a:fillRect/>
          </a:stretch>
        </p:blipFill>
        <p:spPr>
          <a:xfrm>
            <a:off x="202035" y="627322"/>
            <a:ext cx="8674083" cy="5075728"/>
          </a:xfrm>
          <a:prstGeom prst="rect">
            <a:avLst/>
          </a:prstGeom>
        </p:spPr>
      </p:pic>
      <p:sp>
        <p:nvSpPr>
          <p:cNvPr id="12" name="テキスト ボックス 11">
            <a:extLst>
              <a:ext uri="{FF2B5EF4-FFF2-40B4-BE49-F238E27FC236}">
                <a16:creationId xmlns:a16="http://schemas.microsoft.com/office/drawing/2014/main" id="{DD349F0A-03DC-F167-D6E8-6CC09609A315}"/>
              </a:ext>
            </a:extLst>
          </p:cNvPr>
          <p:cNvSpPr txBox="1"/>
          <p:nvPr/>
        </p:nvSpPr>
        <p:spPr>
          <a:xfrm>
            <a:off x="1875899" y="6193514"/>
            <a:ext cx="5032147" cy="307777"/>
          </a:xfrm>
          <a:prstGeom prst="rect">
            <a:avLst/>
          </a:prstGeom>
          <a:noFill/>
        </p:spPr>
        <p:txBody>
          <a:bodyPr wrap="none" rtlCol="0">
            <a:spAutoFit/>
          </a:bodyPr>
          <a:lstStyle/>
          <a:p>
            <a:r>
              <a:rPr lang="ja-JP" altLang="en-US" sz="1400" i="0" dirty="0">
                <a:effectLst/>
                <a:latin typeface="BIZ UDゴシック" panose="020B0400000000000000" pitchFamily="49" charset="-128"/>
                <a:ea typeface="BIZ UDゴシック" panose="020B0400000000000000" pitchFamily="49" charset="-128"/>
              </a:rPr>
              <a:t>「認知症の人の意思決定支援ガイドライン研修テキスト」</a:t>
            </a:r>
            <a:r>
              <a:rPr lang="en-US" altLang="ja-JP" sz="1400" i="0" dirty="0">
                <a:effectLst/>
                <a:latin typeface="BIZ UDゴシック" panose="020B0400000000000000" pitchFamily="49" charset="-128"/>
                <a:ea typeface="BIZ UDゴシック" panose="020B0400000000000000" pitchFamily="49" charset="-128"/>
              </a:rPr>
              <a:t>p5</a:t>
            </a:r>
            <a:endParaRPr kumimoji="1" lang="ja-JP" altLang="en-US" sz="1400" dirty="0">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DBAD4D86-B758-1374-F6AB-000831D1DC85}"/>
              </a:ext>
            </a:extLst>
          </p:cNvPr>
          <p:cNvSpPr txBox="1"/>
          <p:nvPr/>
        </p:nvSpPr>
        <p:spPr>
          <a:xfrm>
            <a:off x="1727204" y="6465731"/>
            <a:ext cx="5250155" cy="246221"/>
          </a:xfrm>
          <a:prstGeom prst="rect">
            <a:avLst/>
          </a:prstGeom>
          <a:noFill/>
        </p:spPr>
        <p:txBody>
          <a:bodyPr wrap="none" rtlCol="0">
            <a:spAutoFit/>
          </a:bodyPr>
          <a:lstStyle/>
          <a:p>
            <a:r>
              <a:rPr kumimoji="1" lang="en-US" altLang="ja-JP" sz="1000" dirty="0">
                <a:latin typeface="BIZ UDゴシック" panose="020B0400000000000000" pitchFamily="49" charset="-128"/>
                <a:ea typeface="BIZ UDゴシック" panose="020B0400000000000000" pitchFamily="49" charset="-128"/>
              </a:rPr>
              <a:t>https://www.chukyo-u.ac.jp/research_2/news/008c9846c1c2d7896fc92e3978c0fbb9.pdf</a:t>
            </a:r>
            <a:endParaRPr kumimoji="1" lang="ja-JP" altLang="en-US" sz="1000" dirty="0">
              <a:latin typeface="BIZ UDゴシック" panose="020B0400000000000000" pitchFamily="49" charset="-128"/>
              <a:ea typeface="BIZ UDゴシック" panose="020B0400000000000000" pitchFamily="49" charset="-128"/>
            </a:endParaRPr>
          </a:p>
        </p:txBody>
      </p:sp>
      <p:pic>
        <p:nvPicPr>
          <p:cNvPr id="1026" name="Picture 2">
            <a:extLst>
              <a:ext uri="{FF2B5EF4-FFF2-40B4-BE49-F238E27FC236}">
                <a16:creationId xmlns:a16="http://schemas.microsoft.com/office/drawing/2014/main" id="{186251B2-545E-0D1E-6505-3F8A2980A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790" y="5794610"/>
            <a:ext cx="1061720" cy="1061720"/>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3502F4F1-6088-B7F9-5662-BC9DA40C29E6}"/>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10</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871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DA3F52C1-0ED9-EADA-35DA-72464A0FFC1E}"/>
              </a:ext>
            </a:extLst>
          </p:cNvPr>
          <p:cNvSpPr/>
          <p:nvPr/>
        </p:nvSpPr>
        <p:spPr>
          <a:xfrm>
            <a:off x="400692" y="436601"/>
            <a:ext cx="8491560" cy="675651"/>
          </a:xfrm>
          <a:prstGeom prst="rect">
            <a:avLst/>
          </a:prstGeom>
          <a:solidFill>
            <a:schemeClr val="accent6">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63C11868-A391-99EC-5985-4985CEBC75D6}"/>
              </a:ext>
            </a:extLst>
          </p:cNvPr>
          <p:cNvSpPr txBox="1"/>
          <p:nvPr/>
        </p:nvSpPr>
        <p:spPr>
          <a:xfrm>
            <a:off x="492760" y="2786579"/>
            <a:ext cx="7884160" cy="3046988"/>
          </a:xfrm>
          <a:prstGeom prst="rect">
            <a:avLst/>
          </a:prstGeom>
          <a:noFill/>
        </p:spPr>
        <p:txBody>
          <a:bodyPr wrap="square">
            <a:spAutoFit/>
          </a:bodyPr>
          <a:lstStyle/>
          <a:p>
            <a:r>
              <a:rPr lang="ja-JP" altLang="en-US" sz="2400" b="0" i="0" dirty="0">
                <a:solidFill>
                  <a:srgbClr val="333333"/>
                </a:solidFill>
                <a:effectLst/>
                <a:latin typeface="BIZ UDゴシック" panose="020B0400000000000000" pitchFamily="49" charset="-128"/>
                <a:ea typeface="BIZ UDゴシック" panose="020B0400000000000000" pitchFamily="49" charset="-128"/>
              </a:rPr>
              <a:t>第八条　２</a:t>
            </a:r>
            <a:endParaRPr lang="en-US" altLang="ja-JP" sz="2400" b="0" i="0" dirty="0">
              <a:solidFill>
                <a:srgbClr val="333333"/>
              </a:solidFill>
              <a:effectLst/>
              <a:latin typeface="BIZ UDゴシック" panose="020B0400000000000000" pitchFamily="49" charset="-128"/>
              <a:ea typeface="BIZ UDゴシック" panose="020B0400000000000000" pitchFamily="49" charset="-128"/>
            </a:endParaRPr>
          </a:p>
          <a:p>
            <a:r>
              <a:rPr lang="ja-JP" altLang="en-US" sz="2400" b="0" i="0" dirty="0">
                <a:solidFill>
                  <a:srgbClr val="333333"/>
                </a:solidFill>
                <a:effectLst/>
                <a:latin typeface="BIZ UDゴシック" panose="020B0400000000000000" pitchFamily="49" charset="-128"/>
                <a:ea typeface="BIZ UDゴシック" panose="020B0400000000000000" pitchFamily="49" charset="-128"/>
              </a:rPr>
              <a:t>事業者は、その事業を行うに当たり、障害者から現に社会的障壁の除去を必要としている旨の</a:t>
            </a:r>
            <a:r>
              <a:rPr lang="ja-JP" altLang="en-US" sz="2400" b="0" i="0" u="sng" dirty="0">
                <a:solidFill>
                  <a:srgbClr val="C00000"/>
                </a:solidFill>
                <a:effectLst/>
                <a:latin typeface="BIZ UDゴシック" panose="020B0400000000000000" pitchFamily="49" charset="-128"/>
                <a:ea typeface="BIZ UDゴシック" panose="020B0400000000000000" pitchFamily="49" charset="-128"/>
              </a:rPr>
              <a:t>意思の表明</a:t>
            </a:r>
            <a:r>
              <a:rPr lang="ja-JP" altLang="en-US" sz="2400" b="0" i="0" u="sng" dirty="0">
                <a:solidFill>
                  <a:srgbClr val="333333"/>
                </a:solidFill>
                <a:effectLst/>
                <a:latin typeface="BIZ UDゴシック" panose="020B0400000000000000" pitchFamily="49" charset="-128"/>
                <a:ea typeface="BIZ UDゴシック" panose="020B0400000000000000" pitchFamily="49" charset="-128"/>
              </a:rPr>
              <a:t>があった場合</a:t>
            </a:r>
            <a:r>
              <a:rPr lang="ja-JP" altLang="en-US" sz="2400" b="0" i="0" dirty="0">
                <a:solidFill>
                  <a:srgbClr val="333333"/>
                </a:solidFill>
                <a:effectLst/>
                <a:latin typeface="BIZ UDゴシック" panose="020B0400000000000000" pitchFamily="49" charset="-128"/>
                <a:ea typeface="BIZ UDゴシック" panose="020B0400000000000000" pitchFamily="49" charset="-128"/>
              </a:rPr>
              <a:t>において、その実施に伴う負担が過重でないときは、障害者の権利利益を侵害することとならないよう、当該障害者の性別、年齢及び障害の状態に応じて、</a:t>
            </a:r>
            <a:r>
              <a:rPr lang="ja-JP" altLang="en-US" sz="2400" b="0" i="0" dirty="0">
                <a:solidFill>
                  <a:srgbClr val="FF0000"/>
                </a:solidFill>
                <a:effectLst/>
                <a:latin typeface="BIZ UDゴシック" panose="020B0400000000000000" pitchFamily="49" charset="-128"/>
                <a:ea typeface="BIZ UDゴシック" panose="020B0400000000000000" pitchFamily="49" charset="-128"/>
              </a:rPr>
              <a:t>社会的障壁の除去の実施について必要かつ</a:t>
            </a:r>
            <a:r>
              <a:rPr lang="ja-JP" altLang="en-US" sz="2400" b="1" i="0" u="sng" dirty="0">
                <a:solidFill>
                  <a:srgbClr val="C00000"/>
                </a:solidFill>
                <a:effectLst/>
                <a:latin typeface="BIZ UDゴシック" panose="020B0400000000000000" pitchFamily="49" charset="-128"/>
                <a:ea typeface="BIZ UDゴシック" panose="020B0400000000000000" pitchFamily="49" charset="-128"/>
              </a:rPr>
              <a:t>合理的な配慮</a:t>
            </a:r>
            <a:r>
              <a:rPr lang="ja-JP" altLang="en-US" sz="2400" b="0" i="0" dirty="0">
                <a:solidFill>
                  <a:srgbClr val="333333"/>
                </a:solidFill>
                <a:effectLst/>
                <a:latin typeface="BIZ UDゴシック" panose="020B0400000000000000" pitchFamily="49" charset="-128"/>
                <a:ea typeface="BIZ UDゴシック" panose="020B0400000000000000" pitchFamily="49" charset="-128"/>
              </a:rPr>
              <a:t>をするように努めなければならない。</a:t>
            </a:r>
            <a:endParaRPr lang="ja-JP" altLang="en-US" sz="2400" dirty="0">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03E8CAA6-7500-3A86-E662-4009D7B49968}"/>
              </a:ext>
            </a:extLst>
          </p:cNvPr>
          <p:cNvSpPr txBox="1"/>
          <p:nvPr/>
        </p:nvSpPr>
        <p:spPr>
          <a:xfrm>
            <a:off x="635000" y="2311360"/>
            <a:ext cx="5694680" cy="400110"/>
          </a:xfrm>
          <a:prstGeom prst="rect">
            <a:avLst/>
          </a:prstGeom>
          <a:noFill/>
        </p:spPr>
        <p:txBody>
          <a:bodyPr wrap="square">
            <a:spAutoFit/>
          </a:bodyPr>
          <a:lstStyle/>
          <a:p>
            <a:pPr algn="l"/>
            <a:r>
              <a:rPr lang="ja-JP" altLang="en-US" sz="2000" b="1" i="0" dirty="0">
                <a:solidFill>
                  <a:srgbClr val="333333"/>
                </a:solidFill>
                <a:effectLst/>
                <a:latin typeface="BIZ UDゴシック" panose="020B0400000000000000" pitchFamily="49" charset="-128"/>
                <a:ea typeface="BIZ UDゴシック" panose="020B0400000000000000" pitchFamily="49" charset="-128"/>
              </a:rPr>
              <a:t>事業者における障害を理由とする差別の禁止</a:t>
            </a:r>
          </a:p>
        </p:txBody>
      </p:sp>
      <p:sp>
        <p:nvSpPr>
          <p:cNvPr id="7" name="テキスト ボックス 6">
            <a:extLst>
              <a:ext uri="{FF2B5EF4-FFF2-40B4-BE49-F238E27FC236}">
                <a16:creationId xmlns:a16="http://schemas.microsoft.com/office/drawing/2014/main" id="{35FACDB5-0171-BFE0-03F5-2FC000AAA72F}"/>
              </a:ext>
            </a:extLst>
          </p:cNvPr>
          <p:cNvSpPr txBox="1"/>
          <p:nvPr/>
        </p:nvSpPr>
        <p:spPr>
          <a:xfrm>
            <a:off x="518160" y="1795683"/>
            <a:ext cx="8407400" cy="369332"/>
          </a:xfrm>
          <a:prstGeom prst="rect">
            <a:avLst/>
          </a:prstGeom>
          <a:noFill/>
        </p:spPr>
        <p:txBody>
          <a:bodyPr wrap="square">
            <a:spAutoFit/>
          </a:bodyPr>
          <a:lstStyle/>
          <a:p>
            <a:pPr algn="l"/>
            <a:r>
              <a:rPr lang="ja-JP" altLang="en-US" b="1" i="0" dirty="0">
                <a:solidFill>
                  <a:srgbClr val="333333"/>
                </a:solidFill>
                <a:effectLst/>
                <a:latin typeface="BIZ UDゴシック" panose="020B0400000000000000" pitchFamily="49" charset="-128"/>
                <a:ea typeface="BIZ UDゴシック" panose="020B0400000000000000" pitchFamily="49" charset="-128"/>
              </a:rPr>
              <a:t>障害を理由とする差別の解消の推進に関する法律</a:t>
            </a:r>
            <a:r>
              <a:rPr lang="ja-JP" altLang="en-US" sz="1600" b="0" i="0" dirty="0">
                <a:solidFill>
                  <a:srgbClr val="333333"/>
                </a:solidFill>
                <a:effectLst/>
                <a:latin typeface="BIZ UDゴシック" panose="020B0400000000000000" pitchFamily="49" charset="-128"/>
                <a:ea typeface="BIZ UDゴシック" panose="020B0400000000000000" pitchFamily="49" charset="-128"/>
              </a:rPr>
              <a:t>（平成二十五年法律第六十五号）</a:t>
            </a:r>
            <a:endParaRPr lang="ja-JP" altLang="en-US" b="1" i="0" dirty="0">
              <a:solidFill>
                <a:srgbClr val="333333"/>
              </a:solidFill>
              <a:effectLst/>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F01D2B42-2A0A-F8E1-FE29-27A28698A6EC}"/>
              </a:ext>
            </a:extLst>
          </p:cNvPr>
          <p:cNvSpPr txBox="1"/>
          <p:nvPr/>
        </p:nvSpPr>
        <p:spPr>
          <a:xfrm>
            <a:off x="518160" y="1303241"/>
            <a:ext cx="4572000" cy="584775"/>
          </a:xfrm>
          <a:prstGeom prst="rect">
            <a:avLst/>
          </a:prstGeom>
          <a:noFill/>
        </p:spPr>
        <p:txBody>
          <a:bodyPr wrap="square">
            <a:spAutoFit/>
          </a:bodyPr>
          <a:lstStyle/>
          <a:p>
            <a:pPr algn="l"/>
            <a:r>
              <a:rPr lang="zh-TW" altLang="en-US" sz="3200" b="1" i="0" dirty="0">
                <a:effectLst/>
                <a:latin typeface="BIZ UDゴシック" panose="020B0400000000000000" pitchFamily="49" charset="-128"/>
                <a:ea typeface="BIZ UDゴシック" panose="020B0400000000000000" pitchFamily="49" charset="-128"/>
              </a:rPr>
              <a:t>障害者差別解消法</a:t>
            </a:r>
          </a:p>
        </p:txBody>
      </p:sp>
      <p:sp>
        <p:nvSpPr>
          <p:cNvPr id="2" name="スライド番号プレースホルダー 1">
            <a:extLst>
              <a:ext uri="{FF2B5EF4-FFF2-40B4-BE49-F238E27FC236}">
                <a16:creationId xmlns:a16="http://schemas.microsoft.com/office/drawing/2014/main" id="{7A79BDBE-D720-AF5B-E40B-D267AA065849}"/>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11</a:t>
            </a:fld>
            <a:endParaRPr kumimoji="1" lang="ja-JP" altLang="en-US">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23B666D4-A2AF-CF81-8024-8FA19BD463EC}"/>
              </a:ext>
            </a:extLst>
          </p:cNvPr>
          <p:cNvSpPr txBox="1"/>
          <p:nvPr/>
        </p:nvSpPr>
        <p:spPr>
          <a:xfrm>
            <a:off x="506666" y="516563"/>
            <a:ext cx="7583901" cy="584775"/>
          </a:xfrm>
          <a:prstGeom prst="rect">
            <a:avLst/>
          </a:prstGeom>
          <a:noFill/>
        </p:spPr>
        <p:txBody>
          <a:bodyPr wrap="square">
            <a:spAutoFit/>
          </a:bodyPr>
          <a:lstStyle/>
          <a:p>
            <a:r>
              <a:rPr lang="ja-JP" altLang="en-US" sz="3200" b="1" i="0" dirty="0">
                <a:solidFill>
                  <a:schemeClr val="bg1"/>
                </a:solidFill>
                <a:effectLst/>
                <a:latin typeface="BIZ UDゴシック" panose="020B0400000000000000" pitchFamily="49" charset="-128"/>
                <a:ea typeface="BIZ UDゴシック" panose="020B0400000000000000" pitchFamily="49" charset="-128"/>
              </a:rPr>
              <a:t>しょうがいがある人への合理的配慮</a:t>
            </a:r>
            <a:endParaRPr lang="ja-JP" altLang="en-US" sz="32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330797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D2B7F14-5538-832B-E762-922EA00EC0DA}"/>
              </a:ext>
            </a:extLst>
          </p:cNvPr>
          <p:cNvSpPr txBox="1"/>
          <p:nvPr/>
        </p:nvSpPr>
        <p:spPr>
          <a:xfrm>
            <a:off x="958917" y="6111240"/>
            <a:ext cx="6452536" cy="523220"/>
          </a:xfrm>
          <a:prstGeom prst="rect">
            <a:avLst/>
          </a:prstGeom>
          <a:noFill/>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「合理的配慮を知っていますか？」リーフレット（内閣府）</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https://www8.cao.go.jp/shougai/suishin/pdf/gouriteki_hairyo/print.pdf</a:t>
            </a:r>
          </a:p>
        </p:txBody>
      </p:sp>
      <p:pic>
        <p:nvPicPr>
          <p:cNvPr id="3074" name="Picture 2">
            <a:extLst>
              <a:ext uri="{FF2B5EF4-FFF2-40B4-BE49-F238E27FC236}">
                <a16:creationId xmlns:a16="http://schemas.microsoft.com/office/drawing/2014/main" id="{02D93310-3AC0-36CF-ED1A-215F4E5BA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535" y="6033760"/>
            <a:ext cx="678180" cy="678180"/>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47384A49-44CE-7791-E777-846553095DE9}"/>
              </a:ext>
            </a:extLst>
          </p:cNvPr>
          <p:cNvPicPr>
            <a:picLocks noChangeAspect="1"/>
          </p:cNvPicPr>
          <p:nvPr/>
        </p:nvPicPr>
        <p:blipFill rotWithShape="1">
          <a:blip r:embed="rId3"/>
          <a:srcRect l="19222" t="25667" r="23944" b="2750"/>
          <a:stretch/>
        </p:blipFill>
        <p:spPr>
          <a:xfrm>
            <a:off x="3789680" y="1247140"/>
            <a:ext cx="5196840" cy="4363720"/>
          </a:xfrm>
          <a:prstGeom prst="rect">
            <a:avLst/>
          </a:prstGeom>
        </p:spPr>
      </p:pic>
      <p:pic>
        <p:nvPicPr>
          <p:cNvPr id="3" name="図 2">
            <a:extLst>
              <a:ext uri="{FF2B5EF4-FFF2-40B4-BE49-F238E27FC236}">
                <a16:creationId xmlns:a16="http://schemas.microsoft.com/office/drawing/2014/main" id="{35749BAA-101E-2498-852F-D55DCB7B19D1}"/>
              </a:ext>
            </a:extLst>
          </p:cNvPr>
          <p:cNvPicPr>
            <a:picLocks noChangeAspect="1"/>
          </p:cNvPicPr>
          <p:nvPr/>
        </p:nvPicPr>
        <p:blipFill rotWithShape="1">
          <a:blip r:embed="rId4"/>
          <a:srcRect l="29722" t="20334" r="34278" b="1334"/>
          <a:stretch/>
        </p:blipFill>
        <p:spPr>
          <a:xfrm>
            <a:off x="441960" y="980440"/>
            <a:ext cx="3291840" cy="4775200"/>
          </a:xfrm>
          <a:prstGeom prst="rect">
            <a:avLst/>
          </a:prstGeom>
          <a:ln>
            <a:noFill/>
          </a:ln>
          <a:effectLst>
            <a:outerShdw blurRad="292100" dist="139700" dir="2700000" algn="tl" rotWithShape="0">
              <a:srgbClr val="333333">
                <a:alpha val="65000"/>
              </a:srgbClr>
            </a:outerShdw>
          </a:effectLst>
        </p:spPr>
      </p:pic>
      <p:sp>
        <p:nvSpPr>
          <p:cNvPr id="2" name="スライド番号プレースホルダー 1">
            <a:extLst>
              <a:ext uri="{FF2B5EF4-FFF2-40B4-BE49-F238E27FC236}">
                <a16:creationId xmlns:a16="http://schemas.microsoft.com/office/drawing/2014/main" id="{D4E9845B-31FF-20A7-8069-E49135265B42}"/>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12</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998928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3D39E508-D0E8-D121-363E-1D5A2009A63B}"/>
              </a:ext>
            </a:extLst>
          </p:cNvPr>
          <p:cNvSpPr/>
          <p:nvPr/>
        </p:nvSpPr>
        <p:spPr>
          <a:xfrm>
            <a:off x="237088" y="438992"/>
            <a:ext cx="8547315" cy="675651"/>
          </a:xfrm>
          <a:prstGeom prst="rect">
            <a:avLst/>
          </a:prstGeom>
          <a:solidFill>
            <a:schemeClr val="accent6">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 name="スライド番号プレースホルダー 1">
            <a:extLst>
              <a:ext uri="{FF2B5EF4-FFF2-40B4-BE49-F238E27FC236}">
                <a16:creationId xmlns:a16="http://schemas.microsoft.com/office/drawing/2014/main" id="{FC04B275-C688-F1BC-1F4D-B3202AC99589}"/>
              </a:ext>
            </a:extLst>
          </p:cNvPr>
          <p:cNvSpPr>
            <a:spLocks noGrp="1"/>
          </p:cNvSpPr>
          <p:nvPr>
            <p:ph type="sldNum" sz="quarter" idx="12"/>
          </p:nvPr>
        </p:nvSpPr>
        <p:spPr/>
        <p:txBody>
          <a:bodyPr/>
          <a:lstStyle/>
          <a:p>
            <a:fld id="{60AB3B61-F870-1F49-804F-05ADACC18ECA}" type="slidenum">
              <a:rPr kumimoji="1" lang="ja-JP" altLang="en-US" smtClean="0"/>
              <a:t>13</a:t>
            </a:fld>
            <a:endParaRPr kumimoji="1" lang="ja-JP" altLang="en-US"/>
          </a:p>
        </p:txBody>
      </p:sp>
      <p:sp>
        <p:nvSpPr>
          <p:cNvPr id="3" name="テキスト ボックス 2">
            <a:extLst>
              <a:ext uri="{FF2B5EF4-FFF2-40B4-BE49-F238E27FC236}">
                <a16:creationId xmlns:a16="http://schemas.microsoft.com/office/drawing/2014/main" id="{4583D81A-CFC7-52FF-76B3-E672DE3DB04C}"/>
              </a:ext>
            </a:extLst>
          </p:cNvPr>
          <p:cNvSpPr txBox="1"/>
          <p:nvPr/>
        </p:nvSpPr>
        <p:spPr>
          <a:xfrm>
            <a:off x="160225" y="1253448"/>
            <a:ext cx="8802410" cy="1077218"/>
          </a:xfrm>
          <a:prstGeom prst="rect">
            <a:avLst/>
          </a:prstGeom>
          <a:noFill/>
        </p:spPr>
        <p:txBody>
          <a:bodyPr wrap="none" rtlCol="0">
            <a:spAutoFit/>
          </a:bodyPr>
          <a:lstStyle/>
          <a:p>
            <a:r>
              <a:rPr kumimoji="1" lang="ja-JP" altLang="en-US" sz="3200" b="1" dirty="0">
                <a:solidFill>
                  <a:schemeClr val="accent6">
                    <a:lumMod val="50000"/>
                  </a:schemeClr>
                </a:solidFill>
              </a:rPr>
              <a:t>さて自分（たち）は、</a:t>
            </a:r>
            <a:endParaRPr kumimoji="1" lang="en-US" altLang="ja-JP" sz="3200" b="1" dirty="0">
              <a:solidFill>
                <a:schemeClr val="accent6">
                  <a:lumMod val="50000"/>
                </a:schemeClr>
              </a:solidFill>
            </a:endParaRPr>
          </a:p>
          <a:p>
            <a:r>
              <a:rPr kumimoji="1" lang="ja-JP" altLang="en-US" sz="3200" b="1" dirty="0">
                <a:solidFill>
                  <a:schemeClr val="accent6">
                    <a:lumMod val="50000"/>
                  </a:schemeClr>
                </a:solidFill>
              </a:rPr>
              <a:t>本人とのコミュニケーションができているかな</a:t>
            </a:r>
          </a:p>
        </p:txBody>
      </p:sp>
      <p:sp>
        <p:nvSpPr>
          <p:cNvPr id="4" name="テキスト ボックス 3">
            <a:extLst>
              <a:ext uri="{FF2B5EF4-FFF2-40B4-BE49-F238E27FC236}">
                <a16:creationId xmlns:a16="http://schemas.microsoft.com/office/drawing/2014/main" id="{EC83CC29-4EA7-893F-5696-5B22B61052FC}"/>
              </a:ext>
            </a:extLst>
          </p:cNvPr>
          <p:cNvSpPr txBox="1"/>
          <p:nvPr/>
        </p:nvSpPr>
        <p:spPr>
          <a:xfrm>
            <a:off x="1503499" y="2998023"/>
            <a:ext cx="6288901" cy="523220"/>
          </a:xfrm>
          <a:prstGeom prst="rect">
            <a:avLst/>
          </a:prstGeom>
          <a:noFill/>
        </p:spPr>
        <p:txBody>
          <a:bodyPr wrap="none" rtlCol="0">
            <a:spAutoFit/>
          </a:bodyPr>
          <a:lstStyle/>
          <a:p>
            <a:r>
              <a:rPr kumimoji="1" lang="ja-JP" altLang="en-US" sz="2800" b="1"/>
              <a:t>コミュニケーション技術</a:t>
            </a:r>
            <a:r>
              <a:rPr kumimoji="1" lang="ja-JP" altLang="en-US" sz="2400"/>
              <a:t>って何ですか？</a:t>
            </a:r>
            <a:endParaRPr kumimoji="1" lang="ja-JP" altLang="en-US"/>
          </a:p>
        </p:txBody>
      </p:sp>
      <p:sp>
        <p:nvSpPr>
          <p:cNvPr id="5" name="テキスト ボックス 4">
            <a:extLst>
              <a:ext uri="{FF2B5EF4-FFF2-40B4-BE49-F238E27FC236}">
                <a16:creationId xmlns:a16="http://schemas.microsoft.com/office/drawing/2014/main" id="{30C1DD01-7156-CDCD-875F-5034662A963B}"/>
              </a:ext>
            </a:extLst>
          </p:cNvPr>
          <p:cNvSpPr txBox="1"/>
          <p:nvPr/>
        </p:nvSpPr>
        <p:spPr>
          <a:xfrm>
            <a:off x="2565430" y="3820288"/>
            <a:ext cx="3057247" cy="523220"/>
          </a:xfrm>
          <a:prstGeom prst="rect">
            <a:avLst/>
          </a:prstGeom>
          <a:noFill/>
        </p:spPr>
        <p:txBody>
          <a:bodyPr wrap="none" rtlCol="0">
            <a:spAutoFit/>
          </a:bodyPr>
          <a:lstStyle/>
          <a:p>
            <a:r>
              <a:rPr kumimoji="1" lang="ja-JP" altLang="en-US" sz="2800" b="1" dirty="0">
                <a:solidFill>
                  <a:schemeClr val="accent2">
                    <a:lumMod val="75000"/>
                  </a:schemeClr>
                </a:solidFill>
              </a:rPr>
              <a:t>共感</a:t>
            </a:r>
            <a:r>
              <a:rPr kumimoji="1" lang="ja-JP" altLang="en-US" sz="2800" dirty="0"/>
              <a:t>と伝達の技術</a:t>
            </a:r>
            <a:endParaRPr kumimoji="1" lang="ja-JP" altLang="en-US" dirty="0"/>
          </a:p>
        </p:txBody>
      </p:sp>
      <p:sp>
        <p:nvSpPr>
          <p:cNvPr id="6" name="テキスト ボックス 5">
            <a:extLst>
              <a:ext uri="{FF2B5EF4-FFF2-40B4-BE49-F238E27FC236}">
                <a16:creationId xmlns:a16="http://schemas.microsoft.com/office/drawing/2014/main" id="{30DE9083-90A9-06EE-027E-626F344B2C57}"/>
              </a:ext>
            </a:extLst>
          </p:cNvPr>
          <p:cNvSpPr txBox="1"/>
          <p:nvPr/>
        </p:nvSpPr>
        <p:spPr>
          <a:xfrm>
            <a:off x="359597" y="514172"/>
            <a:ext cx="4288353" cy="584775"/>
          </a:xfrm>
          <a:prstGeom prst="rect">
            <a:avLst/>
          </a:prstGeom>
          <a:noFill/>
        </p:spPr>
        <p:txBody>
          <a:bodyPr wrap="none" rtlCol="0">
            <a:spAutoFit/>
          </a:bodyPr>
          <a:lstStyle/>
          <a:p>
            <a:r>
              <a:rPr kumimoji="1" lang="ja-JP" altLang="en-US" sz="3200" b="1" dirty="0">
                <a:solidFill>
                  <a:schemeClr val="bg1"/>
                </a:solidFill>
              </a:rPr>
              <a:t>待って！支援の前に。</a:t>
            </a:r>
          </a:p>
        </p:txBody>
      </p:sp>
      <p:sp>
        <p:nvSpPr>
          <p:cNvPr id="9" name="テキスト ボックス 8">
            <a:extLst>
              <a:ext uri="{FF2B5EF4-FFF2-40B4-BE49-F238E27FC236}">
                <a16:creationId xmlns:a16="http://schemas.microsoft.com/office/drawing/2014/main" id="{8976A843-C3D0-E5CA-FFBE-FEE98D3300B1}"/>
              </a:ext>
            </a:extLst>
          </p:cNvPr>
          <p:cNvSpPr txBox="1"/>
          <p:nvPr/>
        </p:nvSpPr>
        <p:spPr>
          <a:xfrm>
            <a:off x="2991086" y="4427605"/>
            <a:ext cx="4801314" cy="830997"/>
          </a:xfrm>
          <a:prstGeom prst="rect">
            <a:avLst/>
          </a:prstGeom>
          <a:noFill/>
        </p:spPr>
        <p:txBody>
          <a:bodyPr wrap="none" rtlCol="0">
            <a:spAutoFit/>
          </a:bodyPr>
          <a:lstStyle/>
          <a:p>
            <a:r>
              <a:rPr kumimoji="1" lang="ja-JP" altLang="en-US" sz="2400" b="1" dirty="0">
                <a:solidFill>
                  <a:schemeClr val="accent2">
                    <a:lumMod val="75000"/>
                  </a:schemeClr>
                </a:solidFill>
              </a:rPr>
              <a:t>お話の相手と</a:t>
            </a:r>
            <a:endParaRPr kumimoji="1" lang="en-US" altLang="ja-JP" sz="2400" b="1" dirty="0">
              <a:solidFill>
                <a:schemeClr val="accent2">
                  <a:lumMod val="75000"/>
                </a:schemeClr>
              </a:solidFill>
            </a:endParaRPr>
          </a:p>
          <a:p>
            <a:r>
              <a:rPr kumimoji="1" lang="ja-JP" altLang="en-US" sz="2400" b="1" u="sng" dirty="0">
                <a:solidFill>
                  <a:schemeClr val="accent2">
                    <a:lumMod val="75000"/>
                  </a:schemeClr>
                </a:solidFill>
              </a:rPr>
              <a:t>カリブレーション</a:t>
            </a:r>
            <a:r>
              <a:rPr kumimoji="1" lang="ja-JP" altLang="en-US" sz="2400" b="1" dirty="0">
                <a:solidFill>
                  <a:schemeClr val="accent2">
                    <a:lumMod val="75000"/>
                  </a:schemeClr>
                </a:solidFill>
              </a:rPr>
              <a:t>ができているか</a:t>
            </a:r>
          </a:p>
        </p:txBody>
      </p:sp>
      <p:sp>
        <p:nvSpPr>
          <p:cNvPr id="10" name="テキスト ボックス 9">
            <a:extLst>
              <a:ext uri="{FF2B5EF4-FFF2-40B4-BE49-F238E27FC236}">
                <a16:creationId xmlns:a16="http://schemas.microsoft.com/office/drawing/2014/main" id="{33F821BB-479B-BD5C-67B2-2E324E657938}"/>
              </a:ext>
            </a:extLst>
          </p:cNvPr>
          <p:cNvSpPr txBox="1"/>
          <p:nvPr/>
        </p:nvSpPr>
        <p:spPr>
          <a:xfrm>
            <a:off x="3587225" y="5414514"/>
            <a:ext cx="4332766" cy="830997"/>
          </a:xfrm>
          <a:prstGeom prst="rect">
            <a:avLst/>
          </a:prstGeom>
          <a:noFill/>
        </p:spPr>
        <p:txBody>
          <a:bodyPr wrap="square" rtlCol="0">
            <a:spAutoFit/>
          </a:bodyPr>
          <a:lstStyle/>
          <a:p>
            <a:r>
              <a:rPr kumimoji="1" lang="ja-JP" altLang="en-US" sz="2400" dirty="0">
                <a:solidFill>
                  <a:srgbClr val="FF0000"/>
                </a:solidFill>
              </a:rPr>
              <a:t>同じ認識しているか、</a:t>
            </a:r>
            <a:endParaRPr kumimoji="1" lang="en-US" altLang="ja-JP" sz="2400" dirty="0">
              <a:solidFill>
                <a:srgbClr val="FF0000"/>
              </a:solidFill>
            </a:endParaRPr>
          </a:p>
          <a:p>
            <a:r>
              <a:rPr kumimoji="1" lang="ja-JP" altLang="en-US" sz="2400" dirty="0">
                <a:solidFill>
                  <a:srgbClr val="FF0000"/>
                </a:solidFill>
              </a:rPr>
              <a:t>同じ</a:t>
            </a:r>
            <a:r>
              <a:rPr kumimoji="1" lang="ja-JP" altLang="en-US" sz="2400" u="sng" dirty="0">
                <a:solidFill>
                  <a:srgbClr val="FF0000"/>
                </a:solidFill>
              </a:rPr>
              <a:t>感覚を共有</a:t>
            </a:r>
            <a:r>
              <a:rPr kumimoji="1" lang="ja-JP" altLang="en-US" sz="2400" dirty="0">
                <a:solidFill>
                  <a:srgbClr val="FF0000"/>
                </a:solidFill>
              </a:rPr>
              <a:t>できているか</a:t>
            </a:r>
          </a:p>
        </p:txBody>
      </p:sp>
      <p:sp>
        <p:nvSpPr>
          <p:cNvPr id="11" name="テキスト ボックス 10">
            <a:extLst>
              <a:ext uri="{FF2B5EF4-FFF2-40B4-BE49-F238E27FC236}">
                <a16:creationId xmlns:a16="http://schemas.microsoft.com/office/drawing/2014/main" id="{10B95657-66C1-CEFF-82E0-EF0BD5CF1038}"/>
              </a:ext>
            </a:extLst>
          </p:cNvPr>
          <p:cNvSpPr txBox="1"/>
          <p:nvPr/>
        </p:nvSpPr>
        <p:spPr>
          <a:xfrm>
            <a:off x="5584455" y="3947433"/>
            <a:ext cx="2723823" cy="369332"/>
          </a:xfrm>
          <a:prstGeom prst="rect">
            <a:avLst/>
          </a:prstGeom>
          <a:noFill/>
        </p:spPr>
        <p:txBody>
          <a:bodyPr wrap="none" rtlCol="0">
            <a:spAutoFit/>
          </a:bodyPr>
          <a:lstStyle/>
          <a:p>
            <a:r>
              <a:rPr kumimoji="1" lang="ja-JP" altLang="en-US" dirty="0"/>
              <a:t>「伝達の技術ではない」</a:t>
            </a:r>
          </a:p>
        </p:txBody>
      </p:sp>
    </p:spTree>
    <p:extLst>
      <p:ext uri="{BB962C8B-B14F-4D97-AF65-F5344CB8AC3E}">
        <p14:creationId xmlns:p14="http://schemas.microsoft.com/office/powerpoint/2010/main" val="1509117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E304A8C-BF23-8C52-0CF1-9FE697FEB2FD}"/>
              </a:ext>
            </a:extLst>
          </p:cNvPr>
          <p:cNvSpPr>
            <a:spLocks noGrp="1"/>
          </p:cNvSpPr>
          <p:nvPr>
            <p:ph type="sldNum" sz="quarter" idx="12"/>
          </p:nvPr>
        </p:nvSpPr>
        <p:spPr/>
        <p:txBody>
          <a:bodyPr/>
          <a:lstStyle/>
          <a:p>
            <a:fld id="{60AB3B61-F870-1F49-804F-05ADACC18ECA}" type="slidenum">
              <a:rPr kumimoji="1" lang="ja-JP" altLang="en-US" smtClean="0"/>
              <a:t>14</a:t>
            </a:fld>
            <a:endParaRPr kumimoji="1" lang="ja-JP" altLang="en-US"/>
          </a:p>
        </p:txBody>
      </p:sp>
      <p:grpSp>
        <p:nvGrpSpPr>
          <p:cNvPr id="8" name="グループ化 7">
            <a:extLst>
              <a:ext uri="{FF2B5EF4-FFF2-40B4-BE49-F238E27FC236}">
                <a16:creationId xmlns:a16="http://schemas.microsoft.com/office/drawing/2014/main" id="{7F214D80-FF34-63C9-DE82-EE45D3CC3CCC}"/>
              </a:ext>
            </a:extLst>
          </p:cNvPr>
          <p:cNvGrpSpPr/>
          <p:nvPr/>
        </p:nvGrpSpPr>
        <p:grpSpPr>
          <a:xfrm>
            <a:off x="1885599" y="394230"/>
            <a:ext cx="6265937" cy="6373964"/>
            <a:chOff x="1885599" y="394230"/>
            <a:chExt cx="6265937" cy="6373964"/>
          </a:xfrm>
        </p:grpSpPr>
        <p:grpSp>
          <p:nvGrpSpPr>
            <p:cNvPr id="7" name="グループ化 6">
              <a:extLst>
                <a:ext uri="{FF2B5EF4-FFF2-40B4-BE49-F238E27FC236}">
                  <a16:creationId xmlns:a16="http://schemas.microsoft.com/office/drawing/2014/main" id="{1EE01568-246B-24CF-A183-4A0C79C3FD45}"/>
                </a:ext>
              </a:extLst>
            </p:cNvPr>
            <p:cNvGrpSpPr/>
            <p:nvPr/>
          </p:nvGrpSpPr>
          <p:grpSpPr>
            <a:xfrm>
              <a:off x="1885599" y="415496"/>
              <a:ext cx="6265937" cy="6352698"/>
              <a:chOff x="628650" y="0"/>
              <a:chExt cx="6764338" cy="6858000"/>
            </a:xfrm>
          </p:grpSpPr>
          <p:pic>
            <p:nvPicPr>
              <p:cNvPr id="1026" name="Picture 2">
                <a:extLst>
                  <a:ext uri="{FF2B5EF4-FFF2-40B4-BE49-F238E27FC236}">
                    <a16:creationId xmlns:a16="http://schemas.microsoft.com/office/drawing/2014/main" id="{609AAB4A-CE3A-621C-28BC-F4A1F29E5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0"/>
                <a:ext cx="6764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角丸四角形 3">
                <a:extLst>
                  <a:ext uri="{FF2B5EF4-FFF2-40B4-BE49-F238E27FC236}">
                    <a16:creationId xmlns:a16="http://schemas.microsoft.com/office/drawing/2014/main" id="{2EC4256F-C78C-4867-53B1-DEE9AEF452FB}"/>
                  </a:ext>
                </a:extLst>
              </p:cNvPr>
              <p:cNvSpPr/>
              <p:nvPr/>
            </p:nvSpPr>
            <p:spPr>
              <a:xfrm>
                <a:off x="4061638" y="1562986"/>
                <a:ext cx="3331350" cy="1095154"/>
              </a:xfrm>
              <a:prstGeom prst="roundRect">
                <a:avLst/>
              </a:prstGeom>
              <a:noFill/>
              <a:ln w="38100">
                <a:solidFill>
                  <a:srgbClr val="FF00A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EA7A66CB-737C-A7A9-7CFB-3B327B4698FD}"/>
                </a:ext>
              </a:extLst>
            </p:cNvPr>
            <p:cNvSpPr txBox="1"/>
            <p:nvPr/>
          </p:nvSpPr>
          <p:spPr>
            <a:xfrm>
              <a:off x="5115701" y="394230"/>
              <a:ext cx="2727029" cy="369332"/>
            </a:xfrm>
            <a:prstGeom prst="rect">
              <a:avLst/>
            </a:prstGeom>
            <a:noFill/>
          </p:spPr>
          <p:txBody>
            <a:bodyPr wrap="none" rtlCol="0">
              <a:spAutoFit/>
            </a:bodyPr>
            <a:lstStyle/>
            <a:p>
              <a:r>
                <a:rPr kumimoji="1" lang="ja-JP" altLang="en-US">
                  <a:solidFill>
                    <a:srgbClr val="FF00A4"/>
                  </a:solidFill>
                </a:rPr>
                <a:t>（</a:t>
              </a:r>
              <a:r>
                <a:rPr kumimoji="1" lang="en-US" altLang="ja-JP" dirty="0">
                  <a:solidFill>
                    <a:srgbClr val="FF00A4"/>
                  </a:solidFill>
                </a:rPr>
                <a:t>14</a:t>
              </a:r>
              <a:r>
                <a:rPr kumimoji="1" lang="ja-JP" altLang="en-US">
                  <a:solidFill>
                    <a:srgbClr val="FF00A4"/>
                  </a:solidFill>
                </a:rPr>
                <a:t>のテクニックから）</a:t>
              </a:r>
            </a:p>
          </p:txBody>
        </p:sp>
      </p:grpSp>
      <p:sp>
        <p:nvSpPr>
          <p:cNvPr id="6" name="テキスト ボックス 5">
            <a:extLst>
              <a:ext uri="{FF2B5EF4-FFF2-40B4-BE49-F238E27FC236}">
                <a16:creationId xmlns:a16="http://schemas.microsoft.com/office/drawing/2014/main" id="{67D118D3-BB2B-A5E2-F234-9141208F5397}"/>
              </a:ext>
            </a:extLst>
          </p:cNvPr>
          <p:cNvSpPr txBox="1"/>
          <p:nvPr/>
        </p:nvSpPr>
        <p:spPr>
          <a:xfrm>
            <a:off x="352769" y="429107"/>
            <a:ext cx="738664" cy="5231438"/>
          </a:xfrm>
          <a:prstGeom prst="rect">
            <a:avLst/>
          </a:prstGeom>
          <a:noFill/>
        </p:spPr>
        <p:txBody>
          <a:bodyPr vert="eaVert" wrap="square">
            <a:spAutoFit/>
          </a:bodyPr>
          <a:lstStyle/>
          <a:p>
            <a:pPr algn="l"/>
            <a:r>
              <a:rPr lang="ja-JP" altLang="en-US" i="0" dirty="0">
                <a:solidFill>
                  <a:srgbClr val="333333"/>
                </a:solidFill>
                <a:effectLst/>
                <a:latin typeface="inherit"/>
              </a:rPr>
              <a:t>認知症の人が前向きに　新対話法バリデーション</a:t>
            </a:r>
            <a:endParaRPr lang="en-US" altLang="ja-JP" i="0" dirty="0">
              <a:solidFill>
                <a:srgbClr val="333333"/>
              </a:solidFill>
              <a:effectLst/>
              <a:latin typeface="inherit"/>
            </a:endParaRPr>
          </a:p>
          <a:p>
            <a:pPr algn="r"/>
            <a:r>
              <a:rPr lang="ja-JP" altLang="en-US" dirty="0">
                <a:solidFill>
                  <a:srgbClr val="333333"/>
                </a:solidFill>
                <a:latin typeface="inherit"/>
              </a:rPr>
              <a:t>日本経済新聞</a:t>
            </a:r>
            <a:endParaRPr lang="ja-JP" altLang="en-US" b="0" i="0" dirty="0">
              <a:solidFill>
                <a:srgbClr val="333333"/>
              </a:solidFill>
              <a:effectLst/>
              <a:latin typeface="-apple-system"/>
            </a:endParaRPr>
          </a:p>
        </p:txBody>
      </p:sp>
      <p:pic>
        <p:nvPicPr>
          <p:cNvPr id="1028" name="Picture 4">
            <a:extLst>
              <a:ext uri="{FF2B5EF4-FFF2-40B4-BE49-F238E27FC236}">
                <a16:creationId xmlns:a16="http://schemas.microsoft.com/office/drawing/2014/main" id="{82B4521B-3297-154C-FFF9-C7791E8AC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769" y="5707691"/>
            <a:ext cx="809256" cy="809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318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D1E6EEB-B4E7-41A8-FF1F-A6E845EB9EA5}"/>
              </a:ext>
            </a:extLst>
          </p:cNvPr>
          <p:cNvPicPr>
            <a:picLocks noChangeAspect="1"/>
          </p:cNvPicPr>
          <p:nvPr/>
        </p:nvPicPr>
        <p:blipFill>
          <a:blip r:embed="rId2"/>
          <a:stretch>
            <a:fillRect/>
          </a:stretch>
        </p:blipFill>
        <p:spPr>
          <a:xfrm>
            <a:off x="7219508" y="203198"/>
            <a:ext cx="1497192" cy="2114301"/>
          </a:xfrm>
          <a:prstGeom prst="rect">
            <a:avLst/>
          </a:prstGeom>
          <a:ln>
            <a:noFill/>
          </a:ln>
          <a:effectLst>
            <a:outerShdw blurRad="292100" dist="139700" dir="2700000" algn="tl" rotWithShape="0">
              <a:srgbClr val="333333">
                <a:alpha val="65000"/>
              </a:srgbClr>
            </a:outerShdw>
          </a:effectLst>
        </p:spPr>
      </p:pic>
      <p:pic>
        <p:nvPicPr>
          <p:cNvPr id="5122" name="Picture 2">
            <a:extLst>
              <a:ext uri="{FF2B5EF4-FFF2-40B4-BE49-F238E27FC236}">
                <a16:creationId xmlns:a16="http://schemas.microsoft.com/office/drawing/2014/main" id="{01735163-5DB6-80CB-DA25-C3ABECDFA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0156" y="5848645"/>
            <a:ext cx="1015410" cy="101541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7EDA0F0D-8147-CDE7-E983-238EC910C114}"/>
              </a:ext>
            </a:extLst>
          </p:cNvPr>
          <p:cNvSpPr txBox="1"/>
          <p:nvPr/>
        </p:nvSpPr>
        <p:spPr>
          <a:xfrm>
            <a:off x="3299325" y="6087046"/>
            <a:ext cx="3759535" cy="615553"/>
          </a:xfrm>
          <a:prstGeom prst="rect">
            <a:avLst/>
          </a:prstGeom>
          <a:noFill/>
        </p:spPr>
        <p:txBody>
          <a:bodyPr wrap="square" rtlCol="0">
            <a:spAutoFit/>
          </a:bodyPr>
          <a:lstStyle/>
          <a:p>
            <a:r>
              <a:rPr kumimoji="1" lang="ja-JP" altLang="en-US" sz="1100" dirty="0">
                <a:latin typeface="BIZ UDゴシック" panose="020B0400000000000000" pitchFamily="49" charset="-128"/>
                <a:ea typeface="BIZ UDゴシック" panose="020B0400000000000000" pitchFamily="49" charset="-128"/>
              </a:rPr>
              <a:t>「高齢者のがん診療における意思決定支援の手引き」</a:t>
            </a:r>
            <a:r>
              <a:rPr kumimoji="1" lang="en-US" altLang="ja-JP" sz="1400" dirty="0">
                <a:latin typeface="BIZ UDゴシック" panose="020B0400000000000000" pitchFamily="49" charset="-128"/>
                <a:ea typeface="BIZ UDゴシック" panose="020B0400000000000000" pitchFamily="49" charset="-128"/>
              </a:rPr>
              <a:t>p7</a:t>
            </a:r>
          </a:p>
          <a:p>
            <a:r>
              <a:rPr kumimoji="1" lang="en-US" altLang="ja-JP" sz="1000" dirty="0">
                <a:latin typeface="BIZ UDゴシック" panose="020B0400000000000000" pitchFamily="49" charset="-128"/>
                <a:ea typeface="BIZ UDゴシック" panose="020B0400000000000000" pitchFamily="49" charset="-128"/>
              </a:rPr>
              <a:t>https://www.ncc.go.jp/jp/epoc/division/psycho_oncology/</a:t>
            </a:r>
          </a:p>
          <a:p>
            <a:r>
              <a:rPr kumimoji="1" lang="en-US" altLang="ja-JP" sz="1000" dirty="0" err="1">
                <a:latin typeface="BIZ UDゴシック" panose="020B0400000000000000" pitchFamily="49" charset="-128"/>
                <a:ea typeface="BIZ UDゴシック" panose="020B0400000000000000" pitchFamily="49" charset="-128"/>
              </a:rPr>
              <a:t>kashiwa</a:t>
            </a:r>
            <a:r>
              <a:rPr kumimoji="1" lang="en-US" altLang="ja-JP" sz="1000" dirty="0">
                <a:latin typeface="BIZ UDゴシック" panose="020B0400000000000000" pitchFamily="49" charset="-128"/>
                <a:ea typeface="BIZ UDゴシック" panose="020B0400000000000000" pitchFamily="49" charset="-128"/>
              </a:rPr>
              <a:t>/research_summary/050/isikettei_pnf.pdf</a:t>
            </a:r>
          </a:p>
        </p:txBody>
      </p:sp>
      <p:pic>
        <p:nvPicPr>
          <p:cNvPr id="4" name="図 3">
            <a:extLst>
              <a:ext uri="{FF2B5EF4-FFF2-40B4-BE49-F238E27FC236}">
                <a16:creationId xmlns:a16="http://schemas.microsoft.com/office/drawing/2014/main" id="{0CF9E495-EE2A-3A6A-89BB-FA23616988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04676" y="1152469"/>
            <a:ext cx="8256183" cy="4811832"/>
          </a:xfrm>
          <a:prstGeom prst="rect">
            <a:avLst/>
          </a:prstGeom>
        </p:spPr>
      </p:pic>
      <p:sp>
        <p:nvSpPr>
          <p:cNvPr id="5" name="テキスト ボックス 4">
            <a:extLst>
              <a:ext uri="{FF2B5EF4-FFF2-40B4-BE49-F238E27FC236}">
                <a16:creationId xmlns:a16="http://schemas.microsoft.com/office/drawing/2014/main" id="{69806F8F-0A77-9EC0-E4FC-131273C9B1AB}"/>
              </a:ext>
            </a:extLst>
          </p:cNvPr>
          <p:cNvSpPr txBox="1"/>
          <p:nvPr/>
        </p:nvSpPr>
        <p:spPr>
          <a:xfrm>
            <a:off x="248073" y="370479"/>
            <a:ext cx="5753498" cy="523220"/>
          </a:xfrm>
          <a:prstGeom prst="rect">
            <a:avLst/>
          </a:prstGeom>
          <a:noFill/>
        </p:spPr>
        <p:txBody>
          <a:bodyPr wrap="none" rtlCol="0">
            <a:spAutoFit/>
          </a:bodyPr>
          <a:lstStyle/>
          <a:p>
            <a:r>
              <a:rPr lang="ja-JP" altLang="en-US" sz="2800" b="1">
                <a:solidFill>
                  <a:schemeClr val="accent6"/>
                </a:solidFill>
                <a:latin typeface="BIZ UDゴシック" panose="020B0400000000000000" pitchFamily="49" charset="-128"/>
                <a:ea typeface="BIZ UDゴシック" panose="020B0400000000000000" pitchFamily="49" charset="-128"/>
              </a:rPr>
              <a:t>意思決定支援の際の</a:t>
            </a:r>
            <a:r>
              <a:rPr lang="en-US" altLang="ja-JP" sz="2800" b="1" dirty="0">
                <a:solidFill>
                  <a:schemeClr val="accent6"/>
                </a:solidFill>
                <a:latin typeface="BIZ UDゴシック" panose="020B0400000000000000" pitchFamily="49" charset="-128"/>
                <a:ea typeface="BIZ UDゴシック" panose="020B0400000000000000" pitchFamily="49" charset="-128"/>
              </a:rPr>
              <a:t>4</a:t>
            </a:r>
            <a:r>
              <a:rPr lang="ja-JP" altLang="en-US" sz="2800" b="1">
                <a:solidFill>
                  <a:schemeClr val="accent6"/>
                </a:solidFill>
                <a:latin typeface="BIZ UDゴシック" panose="020B0400000000000000" pitchFamily="49" charset="-128"/>
                <a:ea typeface="BIZ UDゴシック" panose="020B0400000000000000" pitchFamily="49" charset="-128"/>
              </a:rPr>
              <a:t>つの評価項目</a:t>
            </a:r>
            <a:endParaRPr kumimoji="1" lang="ja-JP" altLang="en-US" sz="2800" b="1">
              <a:solidFill>
                <a:schemeClr val="accent6"/>
              </a:solidFill>
              <a:latin typeface="BIZ UDゴシック" panose="020B0400000000000000" pitchFamily="49" charset="-128"/>
              <a:ea typeface="BIZ UDゴシック" panose="020B0400000000000000" pitchFamily="49" charset="-128"/>
            </a:endParaRPr>
          </a:p>
        </p:txBody>
      </p:sp>
      <p:sp>
        <p:nvSpPr>
          <p:cNvPr id="6" name="スライド番号プレースホルダー 5">
            <a:extLst>
              <a:ext uri="{FF2B5EF4-FFF2-40B4-BE49-F238E27FC236}">
                <a16:creationId xmlns:a16="http://schemas.microsoft.com/office/drawing/2014/main" id="{F00514E2-F31F-9F29-4A1F-528C1E502C03}"/>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15</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938286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内閣府 – Gov base">
            <a:extLst>
              <a:ext uri="{FF2B5EF4-FFF2-40B4-BE49-F238E27FC236}">
                <a16:creationId xmlns:a16="http://schemas.microsoft.com/office/drawing/2014/main" id="{F28F1D87-914A-EEFB-CE7B-535A5CCFA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6198" y="5818710"/>
            <a:ext cx="1884680" cy="9076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3C89634-AE4E-D0FC-6342-1077A5E26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7286"/>
            <a:ext cx="666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16BE8021-A895-5878-1640-B54E6FB07A73}"/>
              </a:ext>
            </a:extLst>
          </p:cNvPr>
          <p:cNvPicPr>
            <a:picLocks noChangeAspect="1"/>
          </p:cNvPicPr>
          <p:nvPr/>
        </p:nvPicPr>
        <p:blipFill rotWithShape="1">
          <a:blip r:embed="rId4"/>
          <a:srcRect l="25666" t="36999" r="10167" b="6167"/>
          <a:stretch/>
        </p:blipFill>
        <p:spPr>
          <a:xfrm>
            <a:off x="10160" y="2152286"/>
            <a:ext cx="3618068" cy="2136383"/>
          </a:xfrm>
          <a:prstGeom prst="rect">
            <a:avLst/>
          </a:prstGeom>
        </p:spPr>
      </p:pic>
      <p:pic>
        <p:nvPicPr>
          <p:cNvPr id="5" name="図 4">
            <a:extLst>
              <a:ext uri="{FF2B5EF4-FFF2-40B4-BE49-F238E27FC236}">
                <a16:creationId xmlns:a16="http://schemas.microsoft.com/office/drawing/2014/main" id="{EE38A09D-B130-125E-3189-9B650FE1C8D1}"/>
              </a:ext>
            </a:extLst>
          </p:cNvPr>
          <p:cNvPicPr>
            <a:picLocks noChangeAspect="1"/>
          </p:cNvPicPr>
          <p:nvPr/>
        </p:nvPicPr>
        <p:blipFill rotWithShape="1">
          <a:blip r:embed="rId5"/>
          <a:srcRect l="18444" t="10833" r="20000" b="8167"/>
          <a:stretch/>
        </p:blipFill>
        <p:spPr>
          <a:xfrm>
            <a:off x="3628228" y="1058031"/>
            <a:ext cx="5243830" cy="4600183"/>
          </a:xfrm>
          <a:prstGeom prst="rect">
            <a:avLst/>
          </a:prstGeom>
        </p:spPr>
      </p:pic>
      <p:sp>
        <p:nvSpPr>
          <p:cNvPr id="9" name="AutoShape 6" descr="内閣府 Cabinet Office, Government of Japan">
            <a:extLst>
              <a:ext uri="{FF2B5EF4-FFF2-40B4-BE49-F238E27FC236}">
                <a16:creationId xmlns:a16="http://schemas.microsoft.com/office/drawing/2014/main" id="{79CD637F-11EC-02DB-8219-50876722E8E6}"/>
              </a:ext>
            </a:extLst>
          </p:cNvPr>
          <p:cNvSpPr>
            <a:spLocks noChangeAspect="1" noChangeArrowheads="1"/>
          </p:cNvSpPr>
          <p:nvPr/>
        </p:nvSpPr>
        <p:spPr bwMode="auto">
          <a:xfrm>
            <a:off x="4245317" y="3102317"/>
            <a:ext cx="653366" cy="6533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BIZ UDゴシック" panose="020B0400000000000000" pitchFamily="49" charset="-128"/>
              <a:ea typeface="BIZ UDゴシック" panose="020B0400000000000000" pitchFamily="49" charset="-128"/>
            </a:endParaRPr>
          </a:p>
        </p:txBody>
      </p:sp>
      <p:pic>
        <p:nvPicPr>
          <p:cNvPr id="2058" name="Picture 10">
            <a:extLst>
              <a:ext uri="{FF2B5EF4-FFF2-40B4-BE49-F238E27FC236}">
                <a16:creationId xmlns:a16="http://schemas.microsoft.com/office/drawing/2014/main" id="{7D97E2CD-11E0-B4D7-BB0D-3315913951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0878" y="5799969"/>
            <a:ext cx="1029254" cy="1029254"/>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C183A47F-E5C5-64D1-31B6-59333AB68FBF}"/>
              </a:ext>
            </a:extLst>
          </p:cNvPr>
          <p:cNvSpPr txBox="1"/>
          <p:nvPr/>
        </p:nvSpPr>
        <p:spPr>
          <a:xfrm>
            <a:off x="1689771" y="6508452"/>
            <a:ext cx="5584457" cy="307777"/>
          </a:xfrm>
          <a:prstGeom prst="rect">
            <a:avLst/>
          </a:prstGeom>
          <a:noFill/>
        </p:spPr>
        <p:txBody>
          <a:bodyPr wrap="square">
            <a:spAutoFit/>
          </a:bodyPr>
          <a:lstStyle/>
          <a:p>
            <a:pPr algn="r"/>
            <a:r>
              <a:rPr lang="ja-JP" altLang="en-US" sz="1400" dirty="0">
                <a:latin typeface="BIZ UDゴシック" panose="020B0400000000000000" pitchFamily="49" charset="-128"/>
                <a:ea typeface="BIZ UDゴシック" panose="020B0400000000000000" pitchFamily="49" charset="-128"/>
              </a:rPr>
              <a:t>https://www8.cao.go.jp/shougai/suishin/jirei/</a:t>
            </a:r>
          </a:p>
        </p:txBody>
      </p:sp>
      <p:sp>
        <p:nvSpPr>
          <p:cNvPr id="2" name="スライド番号プレースホルダー 1">
            <a:extLst>
              <a:ext uri="{FF2B5EF4-FFF2-40B4-BE49-F238E27FC236}">
                <a16:creationId xmlns:a16="http://schemas.microsoft.com/office/drawing/2014/main" id="{FF4D84B5-5F66-CCEB-CBCB-1E3B37F357CA}"/>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16</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503769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BF2BF83-0EF9-A2B8-06F9-F36061BDEAC9}"/>
              </a:ext>
            </a:extLst>
          </p:cNvPr>
          <p:cNvSpPr txBox="1"/>
          <p:nvPr/>
        </p:nvSpPr>
        <p:spPr>
          <a:xfrm>
            <a:off x="613996" y="6177056"/>
            <a:ext cx="6699935" cy="492443"/>
          </a:xfrm>
          <a:prstGeom prst="rect">
            <a:avLst/>
          </a:prstGeom>
          <a:noFill/>
        </p:spPr>
        <p:txBody>
          <a:bodyPr wrap="square">
            <a:spAutoFit/>
          </a:bodyPr>
          <a:lstStyle/>
          <a:p>
            <a:pPr algn="r"/>
            <a:r>
              <a:rPr lang="ja-JP" altLang="en-US" sz="1400" dirty="0">
                <a:latin typeface="BIZ UDゴシック" panose="020B0400000000000000" pitchFamily="49" charset="-128"/>
                <a:ea typeface="BIZ UDゴシック" panose="020B0400000000000000" pitchFamily="49" charset="-128"/>
              </a:rPr>
              <a:t>「認知症の人の日常生活・社会生活における意思決定支援ガイドライン」</a:t>
            </a:r>
            <a:r>
              <a:rPr lang="en-US" altLang="ja-JP" sz="1400" dirty="0">
                <a:latin typeface="BIZ UDゴシック" panose="020B0400000000000000" pitchFamily="49" charset="-128"/>
                <a:ea typeface="BIZ UDゴシック" panose="020B0400000000000000" pitchFamily="49" charset="-128"/>
              </a:rPr>
              <a:t>p14</a:t>
            </a:r>
          </a:p>
          <a:p>
            <a:pPr algn="r"/>
            <a:r>
              <a:rPr lang="en" altLang="ja-JP" sz="1200" dirty="0">
                <a:latin typeface="BIZ UDゴシック" panose="020B0400000000000000" pitchFamily="49" charset="-128"/>
                <a:ea typeface="BIZ UDゴシック" panose="020B0400000000000000" pitchFamily="49" charset="-128"/>
              </a:rPr>
              <a:t>https://</a:t>
            </a:r>
            <a:r>
              <a:rPr lang="en" altLang="ja-JP" sz="1200" dirty="0" err="1">
                <a:latin typeface="BIZ UDゴシック" panose="020B0400000000000000" pitchFamily="49" charset="-128"/>
                <a:ea typeface="BIZ UDゴシック" panose="020B0400000000000000" pitchFamily="49" charset="-128"/>
              </a:rPr>
              <a:t>www.mhlw.go.jp</a:t>
            </a:r>
            <a:r>
              <a:rPr lang="en" altLang="ja-JP" sz="1200" dirty="0">
                <a:latin typeface="BIZ UDゴシック" panose="020B0400000000000000" pitchFamily="49" charset="-128"/>
                <a:ea typeface="BIZ UDゴシック" panose="020B0400000000000000" pitchFamily="49" charset="-128"/>
              </a:rPr>
              <a:t>/file/06-Seisakujouhou-12300000-Roukenkyoku/0000212396.pdf</a:t>
            </a:r>
            <a:endParaRPr lang="ja-JP" altLang="en-US" sz="1200" dirty="0">
              <a:latin typeface="BIZ UDゴシック" panose="020B0400000000000000" pitchFamily="49" charset="-128"/>
              <a:ea typeface="BIZ UDゴシック" panose="020B0400000000000000" pitchFamily="49" charset="-128"/>
            </a:endParaRPr>
          </a:p>
        </p:txBody>
      </p:sp>
      <p:pic>
        <p:nvPicPr>
          <p:cNvPr id="4" name="図 3">
            <a:extLst>
              <a:ext uri="{FF2B5EF4-FFF2-40B4-BE49-F238E27FC236}">
                <a16:creationId xmlns:a16="http://schemas.microsoft.com/office/drawing/2014/main" id="{2C982CC3-110B-6910-71F7-0FD5F2AB682A}"/>
              </a:ext>
            </a:extLst>
          </p:cNvPr>
          <p:cNvPicPr>
            <a:picLocks noChangeAspect="1"/>
          </p:cNvPicPr>
          <p:nvPr/>
        </p:nvPicPr>
        <p:blipFill>
          <a:blip r:embed="rId2"/>
          <a:stretch>
            <a:fillRect/>
          </a:stretch>
        </p:blipFill>
        <p:spPr>
          <a:xfrm>
            <a:off x="685800" y="190949"/>
            <a:ext cx="7772400" cy="5822823"/>
          </a:xfrm>
          <a:prstGeom prst="rect">
            <a:avLst/>
          </a:prstGeom>
        </p:spPr>
      </p:pic>
      <p:pic>
        <p:nvPicPr>
          <p:cNvPr id="2050" name="Picture 2">
            <a:extLst>
              <a:ext uri="{FF2B5EF4-FFF2-40B4-BE49-F238E27FC236}">
                <a16:creationId xmlns:a16="http://schemas.microsoft.com/office/drawing/2014/main" id="{F5D8F680-9CC6-3164-7E7D-576673F83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3931" y="5988555"/>
            <a:ext cx="823908" cy="823908"/>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934AAE65-6FC3-11CD-AD19-C38F18DADCF2}"/>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17</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863999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49C2831-B27F-4657-57CE-E4569E40B57A}"/>
              </a:ext>
            </a:extLst>
          </p:cNvPr>
          <p:cNvPicPr>
            <a:picLocks noChangeAspect="1"/>
          </p:cNvPicPr>
          <p:nvPr/>
        </p:nvPicPr>
        <p:blipFill>
          <a:blip r:embed="rId2"/>
          <a:stretch>
            <a:fillRect/>
          </a:stretch>
        </p:blipFill>
        <p:spPr>
          <a:xfrm>
            <a:off x="1647539" y="0"/>
            <a:ext cx="5848921" cy="6858000"/>
          </a:xfrm>
          <a:prstGeom prst="rect">
            <a:avLst/>
          </a:prstGeom>
        </p:spPr>
      </p:pic>
      <p:sp>
        <p:nvSpPr>
          <p:cNvPr id="3" name="テキスト ボックス 2">
            <a:extLst>
              <a:ext uri="{FF2B5EF4-FFF2-40B4-BE49-F238E27FC236}">
                <a16:creationId xmlns:a16="http://schemas.microsoft.com/office/drawing/2014/main" id="{2BF9568F-B86A-FEB5-BC24-38EDD5AFFA8E}"/>
              </a:ext>
            </a:extLst>
          </p:cNvPr>
          <p:cNvSpPr txBox="1"/>
          <p:nvPr/>
        </p:nvSpPr>
        <p:spPr>
          <a:xfrm>
            <a:off x="0" y="0"/>
            <a:ext cx="1754372" cy="584775"/>
          </a:xfrm>
          <a:prstGeom prst="rect">
            <a:avLst/>
          </a:prstGeom>
          <a:solidFill>
            <a:schemeClr val="accent6"/>
          </a:solidFill>
          <a:ln>
            <a:noFill/>
          </a:ln>
        </p:spPr>
        <p:txBody>
          <a:bodyPr wrap="square" rtlCol="0">
            <a:spAutoFit/>
          </a:bodyPr>
          <a:lstStyle/>
          <a:p>
            <a:pPr algn="ctr"/>
            <a:r>
              <a:rPr kumimoji="1" lang="ja-JP" altLang="en-US" sz="3200" b="1">
                <a:solidFill>
                  <a:schemeClr val="bg1"/>
                </a:solidFill>
                <a:latin typeface="BIZ UDゴシック" panose="020B0400000000000000" pitchFamily="49" charset="-128"/>
                <a:ea typeface="BIZ UDゴシック" panose="020B0400000000000000" pitchFamily="49" charset="-128"/>
              </a:rPr>
              <a:t>概念図</a:t>
            </a:r>
          </a:p>
        </p:txBody>
      </p:sp>
      <p:pic>
        <p:nvPicPr>
          <p:cNvPr id="4" name="Picture 2">
            <a:extLst>
              <a:ext uri="{FF2B5EF4-FFF2-40B4-BE49-F238E27FC236}">
                <a16:creationId xmlns:a16="http://schemas.microsoft.com/office/drawing/2014/main" id="{18ECAA29-9034-2D48-00F5-99EF36495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408" y="5435507"/>
            <a:ext cx="823908" cy="82390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42810FD1-9B6E-EF66-4399-4D856F334997}"/>
              </a:ext>
            </a:extLst>
          </p:cNvPr>
          <p:cNvSpPr txBox="1"/>
          <p:nvPr/>
        </p:nvSpPr>
        <p:spPr>
          <a:xfrm>
            <a:off x="7833353" y="5233151"/>
            <a:ext cx="906017" cy="307777"/>
          </a:xfrm>
          <a:prstGeom prst="rect">
            <a:avLst/>
          </a:prstGeom>
          <a:noFill/>
        </p:spPr>
        <p:txBody>
          <a:bodyPr wrap="none" rtlCol="0">
            <a:spAutoFit/>
          </a:bodyPr>
          <a:lstStyle/>
          <a:p>
            <a:r>
              <a:rPr kumimoji="1" lang="en-US" altLang="ja-JP" sz="1400" dirty="0">
                <a:latin typeface="BIZ UDゴシック" panose="020B0400000000000000" pitchFamily="49" charset="-128"/>
                <a:ea typeface="BIZ UDゴシック" panose="020B0400000000000000" pitchFamily="49" charset="-128"/>
              </a:rPr>
              <a:t>13</a:t>
            </a:r>
            <a:r>
              <a:rPr kumimoji="1" lang="ja-JP" altLang="en-US" sz="1400" dirty="0">
                <a:latin typeface="BIZ UDゴシック" panose="020B0400000000000000" pitchFamily="49" charset="-128"/>
                <a:ea typeface="BIZ UDゴシック" panose="020B0400000000000000" pitchFamily="49" charset="-128"/>
              </a:rPr>
              <a:t>ページ</a:t>
            </a:r>
          </a:p>
        </p:txBody>
      </p:sp>
      <p:sp>
        <p:nvSpPr>
          <p:cNvPr id="6" name="スライド番号プレースホルダー 5">
            <a:extLst>
              <a:ext uri="{FF2B5EF4-FFF2-40B4-BE49-F238E27FC236}">
                <a16:creationId xmlns:a16="http://schemas.microsoft.com/office/drawing/2014/main" id="{75FC4A79-492D-C40C-F293-1B1B45AC7E67}"/>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18</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7660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18EFE98-0BB0-C680-7D0F-E583CB76FC7B}"/>
              </a:ext>
            </a:extLst>
          </p:cNvPr>
          <p:cNvPicPr>
            <a:picLocks noChangeAspect="1"/>
          </p:cNvPicPr>
          <p:nvPr/>
        </p:nvPicPr>
        <p:blipFill>
          <a:blip r:embed="rId2"/>
          <a:stretch>
            <a:fillRect/>
          </a:stretch>
        </p:blipFill>
        <p:spPr>
          <a:xfrm>
            <a:off x="524380" y="0"/>
            <a:ext cx="4948296" cy="6858000"/>
          </a:xfrm>
          <a:prstGeom prst="rect">
            <a:avLst/>
          </a:prstGeom>
        </p:spPr>
      </p:pic>
      <p:sp>
        <p:nvSpPr>
          <p:cNvPr id="3" name="テキスト ボックス 2">
            <a:extLst>
              <a:ext uri="{FF2B5EF4-FFF2-40B4-BE49-F238E27FC236}">
                <a16:creationId xmlns:a16="http://schemas.microsoft.com/office/drawing/2014/main" id="{FC5D6980-0B84-1632-A489-D3CA910F1CF9}"/>
              </a:ext>
            </a:extLst>
          </p:cNvPr>
          <p:cNvSpPr txBox="1"/>
          <p:nvPr/>
        </p:nvSpPr>
        <p:spPr>
          <a:xfrm rot="16200000">
            <a:off x="6180366" y="3500343"/>
            <a:ext cx="5493812" cy="276999"/>
          </a:xfrm>
          <a:prstGeom prst="rect">
            <a:avLst/>
          </a:prstGeom>
          <a:noFill/>
        </p:spPr>
        <p:txBody>
          <a:bodyPr wrap="none" rtlCol="0">
            <a:spAutoFit/>
          </a:bodyPr>
          <a:lstStyle/>
          <a:p>
            <a:r>
              <a:rPr kumimoji="1" lang="en" altLang="ja-JP" sz="1200" dirty="0">
                <a:latin typeface="BIZ UDゴシック" panose="020B0400000000000000" pitchFamily="49" charset="-128"/>
                <a:ea typeface="BIZ UDゴシック" panose="020B0400000000000000" pitchFamily="49" charset="-128"/>
              </a:rPr>
              <a:t>https://</a:t>
            </a:r>
            <a:r>
              <a:rPr kumimoji="1" lang="en" altLang="ja-JP" sz="1200" dirty="0" err="1">
                <a:latin typeface="BIZ UDゴシック" panose="020B0400000000000000" pitchFamily="49" charset="-128"/>
                <a:ea typeface="BIZ UDゴシック" panose="020B0400000000000000" pitchFamily="49" charset="-128"/>
              </a:rPr>
              <a:t>guardianship.mhlw.go.jp</a:t>
            </a:r>
            <a:r>
              <a:rPr kumimoji="1" lang="en" altLang="ja-JP" sz="1200" dirty="0">
                <a:latin typeface="BIZ UDゴシック" panose="020B0400000000000000" pitchFamily="49" charset="-128"/>
                <a:ea typeface="BIZ UDゴシック" panose="020B0400000000000000" pitchFamily="49" charset="-128"/>
              </a:rPr>
              <a:t>/common/pdf/guardian/</a:t>
            </a:r>
            <a:r>
              <a:rPr kumimoji="1" lang="en" altLang="ja-JP" sz="1200" dirty="0" err="1">
                <a:latin typeface="BIZ UDゴシック" panose="020B0400000000000000" pitchFamily="49" charset="-128"/>
                <a:ea typeface="BIZ UDゴシック" panose="020B0400000000000000" pitchFamily="49" charset="-128"/>
              </a:rPr>
              <a:t>guardian_book.pdf</a:t>
            </a:r>
            <a:endParaRPr kumimoji="1" lang="ja-JP" altLang="en-US" sz="1200" dirty="0">
              <a:latin typeface="BIZ UDゴシック" panose="020B0400000000000000" pitchFamily="49" charset="-128"/>
              <a:ea typeface="BIZ UDゴシック" panose="020B0400000000000000" pitchFamily="49" charset="-128"/>
            </a:endParaRPr>
          </a:p>
        </p:txBody>
      </p:sp>
      <p:pic>
        <p:nvPicPr>
          <p:cNvPr id="5" name="図 4">
            <a:extLst>
              <a:ext uri="{FF2B5EF4-FFF2-40B4-BE49-F238E27FC236}">
                <a16:creationId xmlns:a16="http://schemas.microsoft.com/office/drawing/2014/main" id="{DA85FCC3-E7D4-0A5A-FBAA-9AD5D4B987F3}"/>
              </a:ext>
            </a:extLst>
          </p:cNvPr>
          <p:cNvPicPr>
            <a:picLocks noChangeAspect="1"/>
          </p:cNvPicPr>
          <p:nvPr/>
        </p:nvPicPr>
        <p:blipFill>
          <a:blip r:embed="rId3"/>
          <a:stretch>
            <a:fillRect/>
          </a:stretch>
        </p:blipFill>
        <p:spPr>
          <a:xfrm>
            <a:off x="5753210" y="1570556"/>
            <a:ext cx="2172055" cy="3091543"/>
          </a:xfrm>
          <a:prstGeom prst="rect">
            <a:avLst/>
          </a:prstGeom>
          <a:ln>
            <a:solidFill>
              <a:schemeClr val="accent1">
                <a:shade val="50000"/>
              </a:schemeClr>
            </a:solidFill>
          </a:ln>
          <a:effectLst>
            <a:outerShdw blurRad="292100" dist="139700" dir="2700000" algn="tl" rotWithShape="0">
              <a:srgbClr val="333333">
                <a:alpha val="65000"/>
              </a:srgbClr>
            </a:outerShdw>
          </a:effectLst>
        </p:spPr>
      </p:pic>
      <p:pic>
        <p:nvPicPr>
          <p:cNvPr id="4098" name="Picture 2">
            <a:extLst>
              <a:ext uri="{FF2B5EF4-FFF2-40B4-BE49-F238E27FC236}">
                <a16:creationId xmlns:a16="http://schemas.microsoft.com/office/drawing/2014/main" id="{038D2D79-EA27-325F-AAB4-67C07585D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187" y="5842498"/>
            <a:ext cx="859971" cy="859971"/>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790DFFF2-0D82-427A-B70F-96BE3FBC67C1}"/>
              </a:ext>
            </a:extLst>
          </p:cNvPr>
          <p:cNvSpPr txBox="1"/>
          <p:nvPr/>
        </p:nvSpPr>
        <p:spPr>
          <a:xfrm>
            <a:off x="5385075" y="5540173"/>
            <a:ext cx="1184940" cy="276999"/>
          </a:xfrm>
          <a:prstGeom prst="rect">
            <a:avLst/>
          </a:prstGeom>
          <a:noFill/>
        </p:spPr>
        <p:txBody>
          <a:bodyPr wrap="none" rtlCol="0">
            <a:spAutoFit/>
          </a:bodyPr>
          <a:lstStyle/>
          <a:p>
            <a:r>
              <a:rPr kumimoji="1" lang="en-US" altLang="ja-JP" sz="1200" dirty="0">
                <a:latin typeface="BIZ UDゴシック" panose="020B0400000000000000" pitchFamily="49" charset="-128"/>
                <a:ea typeface="BIZ UDゴシック" panose="020B0400000000000000" pitchFamily="49" charset="-128"/>
              </a:rPr>
              <a:t>11</a:t>
            </a:r>
            <a:r>
              <a:rPr kumimoji="1" lang="ja-JP" altLang="en-US" sz="1200" dirty="0">
                <a:latin typeface="BIZ UDゴシック" panose="020B0400000000000000" pitchFamily="49" charset="-128"/>
                <a:ea typeface="BIZ UDゴシック" panose="020B0400000000000000" pitchFamily="49" charset="-128"/>
              </a:rPr>
              <a:t>ページ</a:t>
            </a:r>
            <a:r>
              <a:rPr kumimoji="1" lang="en-US" altLang="ja-JP" sz="1200" dirty="0">
                <a:latin typeface="BIZ UDゴシック" panose="020B0400000000000000" pitchFamily="49" charset="-128"/>
                <a:ea typeface="BIZ UDゴシック" panose="020B0400000000000000" pitchFamily="49" charset="-128"/>
              </a:rPr>
              <a:t> </a:t>
            </a:r>
            <a:r>
              <a:rPr kumimoji="1" lang="ja-JP" altLang="en-US" sz="1200" dirty="0">
                <a:latin typeface="BIZ UDゴシック" panose="020B0400000000000000" pitchFamily="49" charset="-128"/>
                <a:ea typeface="BIZ UDゴシック" panose="020B0400000000000000" pitchFamily="49" charset="-128"/>
              </a:rPr>
              <a:t>より</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9" name="スライド番号プレースホルダー 8">
            <a:extLst>
              <a:ext uri="{FF2B5EF4-FFF2-40B4-BE49-F238E27FC236}">
                <a16:creationId xmlns:a16="http://schemas.microsoft.com/office/drawing/2014/main" id="{23584965-67DB-394B-049A-57F47620786D}"/>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19</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80662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231CB953-A6B5-EF20-431F-E0CC8E71052E}"/>
              </a:ext>
            </a:extLst>
          </p:cNvPr>
          <p:cNvSpPr/>
          <p:nvPr/>
        </p:nvSpPr>
        <p:spPr>
          <a:xfrm>
            <a:off x="0" y="0"/>
            <a:ext cx="9144000" cy="15948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 name="タイトル 1">
            <a:extLst>
              <a:ext uri="{FF2B5EF4-FFF2-40B4-BE49-F238E27FC236}">
                <a16:creationId xmlns:a16="http://schemas.microsoft.com/office/drawing/2014/main" id="{73243CA5-A773-A7DA-F097-81ABF09562C3}"/>
              </a:ext>
            </a:extLst>
          </p:cNvPr>
          <p:cNvSpPr>
            <a:spLocks noGrp="1"/>
          </p:cNvSpPr>
          <p:nvPr>
            <p:ph type="title"/>
          </p:nvPr>
        </p:nvSpPr>
        <p:spPr>
          <a:xfrm>
            <a:off x="532957" y="134660"/>
            <a:ext cx="7886700" cy="1325563"/>
          </a:xfrm>
        </p:spPr>
        <p:txBody>
          <a:bodyPr/>
          <a:lstStyle/>
          <a:p>
            <a:r>
              <a:rPr kumimoji="1" lang="ja-JP" altLang="en-US" b="1" dirty="0">
                <a:solidFill>
                  <a:schemeClr val="bg1"/>
                </a:solidFill>
                <a:latin typeface="BIZ UDゴシック" panose="020B0400000000000000" pitchFamily="49" charset="-128"/>
                <a:ea typeface="BIZ UDゴシック" panose="020B0400000000000000" pitchFamily="49" charset="-128"/>
              </a:rPr>
              <a:t>研修内容</a:t>
            </a:r>
          </a:p>
        </p:txBody>
      </p:sp>
      <p:sp>
        <p:nvSpPr>
          <p:cNvPr id="3" name="コンテンツ プレースホルダー 2">
            <a:extLst>
              <a:ext uri="{FF2B5EF4-FFF2-40B4-BE49-F238E27FC236}">
                <a16:creationId xmlns:a16="http://schemas.microsoft.com/office/drawing/2014/main" id="{B7DF9CF0-2580-E2BC-2209-D7B6F9F688DD}"/>
              </a:ext>
            </a:extLst>
          </p:cNvPr>
          <p:cNvSpPr>
            <a:spLocks noGrp="1"/>
          </p:cNvSpPr>
          <p:nvPr>
            <p:ph idx="1"/>
          </p:nvPr>
        </p:nvSpPr>
        <p:spPr>
          <a:xfrm>
            <a:off x="628650" y="1825624"/>
            <a:ext cx="7886700" cy="4667249"/>
          </a:xfrm>
        </p:spPr>
        <p:txBody>
          <a:bodyPr>
            <a:normAutofit fontScale="92500" lnSpcReduction="10000"/>
          </a:bodyPr>
          <a:lstStyle/>
          <a:p>
            <a:pPr marL="571500" indent="-571500">
              <a:buFont typeface="+mj-lt"/>
              <a:buAutoNum type="romanUcPeriod"/>
            </a:pPr>
            <a:r>
              <a:rPr lang="ja-JP" altLang="en-US" b="1">
                <a:solidFill>
                  <a:schemeClr val="bg1">
                    <a:lumMod val="50000"/>
                  </a:schemeClr>
                </a:solidFill>
                <a:latin typeface="BIZ UDゴシック" panose="020B0400000000000000" pitchFamily="49" charset="-128"/>
                <a:ea typeface="BIZ UDゴシック" panose="020B0400000000000000" pitchFamily="49" charset="-128"/>
              </a:rPr>
              <a:t>講義（ガイドラインとは？）</a:t>
            </a:r>
            <a:endParaRPr kumimoji="1" lang="en-US" altLang="ja-JP" b="1" dirty="0">
              <a:solidFill>
                <a:schemeClr val="bg1">
                  <a:lumMod val="50000"/>
                </a:schemeClr>
              </a:solidFill>
              <a:latin typeface="BIZ UDゴシック" panose="020B0400000000000000" pitchFamily="49" charset="-128"/>
              <a:ea typeface="BIZ UDゴシック" panose="020B0400000000000000" pitchFamily="49" charset="-128"/>
            </a:endParaRPr>
          </a:p>
          <a:p>
            <a:pPr marL="571500" indent="-571500">
              <a:buFont typeface="+mj-lt"/>
              <a:buAutoNum type="romanUcPeriod"/>
            </a:pPr>
            <a:endParaRPr kumimoji="1" lang="en-US" altLang="ja-JP" b="1" dirty="0">
              <a:solidFill>
                <a:schemeClr val="bg1">
                  <a:lumMod val="50000"/>
                </a:schemeClr>
              </a:solidFill>
              <a:latin typeface="BIZ UDゴシック" panose="020B0400000000000000" pitchFamily="49" charset="-128"/>
              <a:ea typeface="BIZ UDゴシック" panose="020B0400000000000000" pitchFamily="49" charset="-128"/>
            </a:endParaRPr>
          </a:p>
          <a:p>
            <a:pPr marL="571500" indent="-571500">
              <a:buFont typeface="+mj-lt"/>
              <a:buAutoNum type="romanUcPeriod"/>
            </a:pPr>
            <a:r>
              <a:rPr lang="ja-JP" altLang="en-US" b="1">
                <a:solidFill>
                  <a:schemeClr val="accent6">
                    <a:lumMod val="75000"/>
                  </a:schemeClr>
                </a:solidFill>
                <a:latin typeface="BIZ UDゴシック" panose="020B0400000000000000" pitchFamily="49" charset="-128"/>
                <a:ea typeface="BIZ UDゴシック" panose="020B0400000000000000" pitchFamily="49" charset="-128"/>
              </a:rPr>
              <a:t>演習１　個人ワーク（意思決定の場面）</a:t>
            </a:r>
            <a:endParaRPr lang="en-US" altLang="ja-JP" dirty="0">
              <a:solidFill>
                <a:schemeClr val="tx1">
                  <a:lumMod val="50000"/>
                  <a:lumOff val="50000"/>
                </a:schemeClr>
              </a:solidFill>
              <a:latin typeface="BIZ UDゴシック" panose="020B0400000000000000" pitchFamily="49" charset="-128"/>
              <a:ea typeface="BIZ UDゴシック" panose="020B0400000000000000" pitchFamily="49" charset="-128"/>
            </a:endParaRPr>
          </a:p>
          <a:p>
            <a:pPr marL="571500" indent="-571500">
              <a:buFont typeface="+mj-lt"/>
              <a:buAutoNum type="romanUcPeriod"/>
            </a:pPr>
            <a:endParaRPr lang="en-US" altLang="ja-JP" b="1" dirty="0">
              <a:solidFill>
                <a:schemeClr val="accent6">
                  <a:lumMod val="75000"/>
                </a:schemeClr>
              </a:solidFill>
              <a:latin typeface="BIZ UDゴシック" panose="020B0400000000000000" pitchFamily="49" charset="-128"/>
              <a:ea typeface="BIZ UDゴシック" panose="020B0400000000000000" pitchFamily="49" charset="-128"/>
            </a:endParaRPr>
          </a:p>
          <a:p>
            <a:pPr marL="571500" indent="-571500">
              <a:buFont typeface="+mj-lt"/>
              <a:buAutoNum type="romanUcPeriod"/>
            </a:pPr>
            <a:r>
              <a:rPr lang="ja-JP" altLang="en-US" b="1">
                <a:solidFill>
                  <a:schemeClr val="bg1">
                    <a:lumMod val="50000"/>
                  </a:schemeClr>
                </a:solidFill>
                <a:latin typeface="BIZ UDゴシック" panose="020B0400000000000000" pitchFamily="49" charset="-128"/>
                <a:ea typeface="BIZ UDゴシック" panose="020B0400000000000000" pitchFamily="49" charset="-128"/>
              </a:rPr>
              <a:t>講義（共有する支援プロセス）</a:t>
            </a:r>
            <a:endParaRPr lang="en-US" altLang="ja-JP" b="1" dirty="0">
              <a:solidFill>
                <a:schemeClr val="bg1">
                  <a:lumMod val="50000"/>
                </a:schemeClr>
              </a:solidFill>
              <a:latin typeface="BIZ UDゴシック" panose="020B0400000000000000" pitchFamily="49" charset="-128"/>
              <a:ea typeface="BIZ UDゴシック" panose="020B0400000000000000" pitchFamily="49" charset="-128"/>
            </a:endParaRPr>
          </a:p>
          <a:p>
            <a:pPr marL="571500" indent="-571500">
              <a:buFont typeface="+mj-lt"/>
              <a:buAutoNum type="romanUcPeriod"/>
            </a:pPr>
            <a:endParaRPr lang="en-US" altLang="ja-JP" b="1" dirty="0">
              <a:solidFill>
                <a:schemeClr val="bg1">
                  <a:lumMod val="50000"/>
                </a:schemeClr>
              </a:solidFill>
              <a:latin typeface="BIZ UDゴシック" panose="020B0400000000000000" pitchFamily="49" charset="-128"/>
              <a:ea typeface="BIZ UDゴシック" panose="020B0400000000000000" pitchFamily="49" charset="-128"/>
            </a:endParaRPr>
          </a:p>
          <a:p>
            <a:pPr marL="571500" indent="-571500">
              <a:buFont typeface="+mj-lt"/>
              <a:buAutoNum type="romanUcPeriod"/>
            </a:pPr>
            <a:r>
              <a:rPr lang="ja-JP" altLang="en-US" b="1">
                <a:solidFill>
                  <a:srgbClr val="FF7C00"/>
                </a:solidFill>
                <a:latin typeface="BIZ UDゴシック" panose="020B0400000000000000" pitchFamily="49" charset="-128"/>
                <a:ea typeface="BIZ UDゴシック" panose="020B0400000000000000" pitchFamily="49" charset="-128"/>
              </a:rPr>
              <a:t>地域包括支援センターからの話題提供　　　　　（地域生活の実現のために）</a:t>
            </a:r>
            <a:endParaRPr lang="en-US" altLang="ja-JP" dirty="0">
              <a:solidFill>
                <a:srgbClr val="FF7C00"/>
              </a:solidFill>
              <a:latin typeface="BIZ UDゴシック" panose="020B0400000000000000" pitchFamily="49" charset="-128"/>
              <a:ea typeface="BIZ UDゴシック" panose="020B0400000000000000" pitchFamily="49" charset="-128"/>
            </a:endParaRPr>
          </a:p>
          <a:p>
            <a:pPr marL="571500" indent="-571500">
              <a:buFont typeface="+mj-lt"/>
              <a:buAutoNum type="romanUcPeriod"/>
            </a:pPr>
            <a:endParaRPr lang="en-US" altLang="ja-JP" b="1" dirty="0">
              <a:solidFill>
                <a:schemeClr val="accent6">
                  <a:lumMod val="75000"/>
                </a:schemeClr>
              </a:solidFill>
              <a:latin typeface="BIZ UDゴシック" panose="020B0400000000000000" pitchFamily="49" charset="-128"/>
              <a:ea typeface="BIZ UDゴシック" panose="020B0400000000000000" pitchFamily="49" charset="-128"/>
            </a:endParaRPr>
          </a:p>
          <a:p>
            <a:pPr marL="571500" indent="-571500">
              <a:buFont typeface="+mj-lt"/>
              <a:buAutoNum type="romanUcPeriod"/>
            </a:pPr>
            <a:r>
              <a:rPr lang="ja-JP" altLang="en-US" b="1">
                <a:solidFill>
                  <a:schemeClr val="accent6">
                    <a:lumMod val="75000"/>
                  </a:schemeClr>
                </a:solidFill>
                <a:latin typeface="BIZ UDゴシック" panose="020B0400000000000000" pitchFamily="49" charset="-128"/>
                <a:ea typeface="BIZ UDゴシック" panose="020B0400000000000000" pitchFamily="49" charset="-128"/>
              </a:rPr>
              <a:t>演習２　グループワーク（意思決定の支援）</a:t>
            </a:r>
            <a:endParaRPr kumimoji="1" lang="en-US" altLang="ja-JP" dirty="0">
              <a:solidFill>
                <a:schemeClr val="tx1">
                  <a:lumMod val="50000"/>
                  <a:lumOff val="50000"/>
                </a:schemeClr>
              </a:solidFill>
              <a:latin typeface="BIZ UDゴシック" panose="020B0400000000000000" pitchFamily="49" charset="-128"/>
              <a:ea typeface="BIZ UDゴシック" panose="020B0400000000000000" pitchFamily="49" charset="-128"/>
            </a:endParaRPr>
          </a:p>
        </p:txBody>
      </p:sp>
      <p:pic>
        <p:nvPicPr>
          <p:cNvPr id="8" name="グラフィックス 7" descr="カスタマー レビュー (RTL)">
            <a:extLst>
              <a:ext uri="{FF2B5EF4-FFF2-40B4-BE49-F238E27FC236}">
                <a16:creationId xmlns:a16="http://schemas.microsoft.com/office/drawing/2014/main" id="{A52D8A5D-3163-B0CA-8C78-62E7FACAC2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95006" y="2458781"/>
            <a:ext cx="914400" cy="914400"/>
          </a:xfrm>
          <a:prstGeom prst="rect">
            <a:avLst/>
          </a:prstGeom>
        </p:spPr>
      </p:pic>
      <p:pic>
        <p:nvPicPr>
          <p:cNvPr id="9" name="グラフィックス 8" descr="カスタマー レビュー (RTL)">
            <a:extLst>
              <a:ext uri="{FF2B5EF4-FFF2-40B4-BE49-F238E27FC236}">
                <a16:creationId xmlns:a16="http://schemas.microsoft.com/office/drawing/2014/main" id="{5D9C1D6C-5F27-E5EA-2880-EE4F8AFB4F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89062" y="5334912"/>
            <a:ext cx="914400" cy="914400"/>
          </a:xfrm>
          <a:prstGeom prst="rect">
            <a:avLst/>
          </a:prstGeom>
        </p:spPr>
      </p:pic>
      <p:sp>
        <p:nvSpPr>
          <p:cNvPr id="4" name="スライド番号プレースホルダー 3">
            <a:extLst>
              <a:ext uri="{FF2B5EF4-FFF2-40B4-BE49-F238E27FC236}">
                <a16:creationId xmlns:a16="http://schemas.microsoft.com/office/drawing/2014/main" id="{517A4D5A-383F-2E65-665D-F310AA348A15}"/>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2</a:t>
            </a:fld>
            <a:endParaRPr kumimoji="1" lang="ja-JP" altLang="en-US" dirty="0">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EB69C01C-72F3-E3F1-FAEE-8E662D69FD00}"/>
              </a:ext>
            </a:extLst>
          </p:cNvPr>
          <p:cNvSpPr txBox="1"/>
          <p:nvPr/>
        </p:nvSpPr>
        <p:spPr>
          <a:xfrm>
            <a:off x="3902148" y="1065888"/>
            <a:ext cx="4801314" cy="461665"/>
          </a:xfrm>
          <a:prstGeom prst="rect">
            <a:avLst/>
          </a:prstGeom>
          <a:noFill/>
        </p:spPr>
        <p:txBody>
          <a:bodyPr wrap="none" rtlCol="0">
            <a:spAutoFit/>
          </a:bodyPr>
          <a:lstStyle/>
          <a:p>
            <a:r>
              <a:rPr kumimoji="1" lang="ja-JP" altLang="en-US" sz="2400" b="1">
                <a:solidFill>
                  <a:schemeClr val="bg1"/>
                </a:solidFill>
              </a:rPr>
              <a:t>コンセンサスとカリブレーション</a:t>
            </a:r>
          </a:p>
        </p:txBody>
      </p:sp>
      <p:cxnSp>
        <p:nvCxnSpPr>
          <p:cNvPr id="10" name="直線コネクタ 9">
            <a:extLst>
              <a:ext uri="{FF2B5EF4-FFF2-40B4-BE49-F238E27FC236}">
                <a16:creationId xmlns:a16="http://schemas.microsoft.com/office/drawing/2014/main" id="{1DCDC7C7-BB99-6D03-7FF9-C0914D705BA6}"/>
              </a:ext>
            </a:extLst>
          </p:cNvPr>
          <p:cNvCxnSpPr>
            <a:cxnSpLocks/>
          </p:cNvCxnSpPr>
          <p:nvPr/>
        </p:nvCxnSpPr>
        <p:spPr>
          <a:xfrm>
            <a:off x="247351" y="1065888"/>
            <a:ext cx="8649297" cy="0"/>
          </a:xfrm>
          <a:prstGeom prst="line">
            <a:avLst/>
          </a:prstGeom>
          <a:ln w="31750">
            <a:solidFill>
              <a:schemeClr val="accent2">
                <a:lumMod val="40000"/>
                <a:lumOff val="6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65327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28601FB-DCE5-A2ED-ED3E-9D775CE6C540}"/>
              </a:ext>
            </a:extLst>
          </p:cNvPr>
          <p:cNvPicPr>
            <a:picLocks noChangeAspect="1"/>
          </p:cNvPicPr>
          <p:nvPr/>
        </p:nvPicPr>
        <p:blipFill>
          <a:blip r:embed="rId2"/>
          <a:stretch>
            <a:fillRect/>
          </a:stretch>
        </p:blipFill>
        <p:spPr>
          <a:xfrm>
            <a:off x="685800" y="634760"/>
            <a:ext cx="7772400" cy="5588480"/>
          </a:xfrm>
          <a:prstGeom prst="rect">
            <a:avLst/>
          </a:prstGeom>
        </p:spPr>
      </p:pic>
      <p:sp>
        <p:nvSpPr>
          <p:cNvPr id="2" name="スライド番号プレースホルダー 1">
            <a:extLst>
              <a:ext uri="{FF2B5EF4-FFF2-40B4-BE49-F238E27FC236}">
                <a16:creationId xmlns:a16="http://schemas.microsoft.com/office/drawing/2014/main" id="{E25F7B09-8BD1-B9C7-7C28-A9B752746143}"/>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20</a:t>
            </a:fld>
            <a:endParaRPr kumimoji="1" lang="ja-JP" altLang="en-US">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985517B5-6D42-3306-54B9-BC8EBB55EDC6}"/>
              </a:ext>
            </a:extLst>
          </p:cNvPr>
          <p:cNvSpPr txBox="1"/>
          <p:nvPr/>
        </p:nvSpPr>
        <p:spPr>
          <a:xfrm>
            <a:off x="535171" y="326983"/>
            <a:ext cx="5121915" cy="307777"/>
          </a:xfrm>
          <a:prstGeom prst="rect">
            <a:avLst/>
          </a:prstGeom>
          <a:noFill/>
        </p:spPr>
        <p:txBody>
          <a:bodyPr wrap="none" rtlCol="0">
            <a:spAutoFit/>
          </a:bodyPr>
          <a:lstStyle/>
          <a:p>
            <a:r>
              <a:rPr lang="ja-JP" altLang="en-US" sz="1400" i="0" dirty="0">
                <a:effectLst/>
                <a:latin typeface="BIZ UDゴシック" panose="020B0400000000000000" pitchFamily="49" charset="-128"/>
                <a:ea typeface="BIZ UDゴシック" panose="020B0400000000000000" pitchFamily="49" charset="-128"/>
              </a:rPr>
              <a:t>「認知症の人の意思決定支援ガイドライン研修テキスト」</a:t>
            </a:r>
            <a:r>
              <a:rPr lang="en-US" altLang="ja-JP" sz="1400" i="0" dirty="0">
                <a:effectLst/>
                <a:latin typeface="BIZ UDゴシック" panose="020B0400000000000000" pitchFamily="49" charset="-128"/>
                <a:ea typeface="BIZ UDゴシック" panose="020B0400000000000000" pitchFamily="49" charset="-128"/>
              </a:rPr>
              <a:t>p20</a:t>
            </a:r>
            <a:endParaRPr kumimoji="1" lang="ja-JP" altLang="en-US" sz="1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437592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30FF813-C54F-BE95-ABC2-66F6183259D9}"/>
              </a:ext>
            </a:extLst>
          </p:cNvPr>
          <p:cNvPicPr>
            <a:picLocks noChangeAspect="1"/>
          </p:cNvPicPr>
          <p:nvPr/>
        </p:nvPicPr>
        <p:blipFill rotWithShape="1">
          <a:blip r:embed="rId2"/>
          <a:srcRect b="15122"/>
          <a:stretch/>
        </p:blipFill>
        <p:spPr>
          <a:xfrm>
            <a:off x="685800" y="637953"/>
            <a:ext cx="7772400" cy="4506215"/>
          </a:xfrm>
          <a:prstGeom prst="rect">
            <a:avLst/>
          </a:prstGeom>
        </p:spPr>
      </p:pic>
      <p:sp>
        <p:nvSpPr>
          <p:cNvPr id="2" name="スライド番号プレースホルダー 1">
            <a:extLst>
              <a:ext uri="{FF2B5EF4-FFF2-40B4-BE49-F238E27FC236}">
                <a16:creationId xmlns:a16="http://schemas.microsoft.com/office/drawing/2014/main" id="{187633AB-F6FA-79C4-36E4-E3FFD847EC6C}"/>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21</a:t>
            </a:fld>
            <a:endParaRPr kumimoji="1" lang="ja-JP" altLang="en-US">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95B3C520-3D0C-0754-2016-7555D993371C}"/>
              </a:ext>
            </a:extLst>
          </p:cNvPr>
          <p:cNvSpPr txBox="1"/>
          <p:nvPr/>
        </p:nvSpPr>
        <p:spPr>
          <a:xfrm>
            <a:off x="535171" y="326983"/>
            <a:ext cx="5121915" cy="307777"/>
          </a:xfrm>
          <a:prstGeom prst="rect">
            <a:avLst/>
          </a:prstGeom>
          <a:noFill/>
        </p:spPr>
        <p:txBody>
          <a:bodyPr wrap="none" rtlCol="0">
            <a:spAutoFit/>
          </a:bodyPr>
          <a:lstStyle/>
          <a:p>
            <a:r>
              <a:rPr lang="ja-JP" altLang="en-US" sz="1400" i="0" dirty="0">
                <a:effectLst/>
                <a:latin typeface="BIZ UDゴシック" panose="020B0400000000000000" pitchFamily="49" charset="-128"/>
                <a:ea typeface="BIZ UDゴシック" panose="020B0400000000000000" pitchFamily="49" charset="-128"/>
              </a:rPr>
              <a:t>「認知症の人の意思決定支援ガイドライン研修テキスト」</a:t>
            </a:r>
            <a:r>
              <a:rPr lang="en-US" altLang="ja-JP" sz="1400" i="0" dirty="0">
                <a:effectLst/>
                <a:latin typeface="BIZ UDゴシック" panose="020B0400000000000000" pitchFamily="49" charset="-128"/>
                <a:ea typeface="BIZ UDゴシック" panose="020B0400000000000000" pitchFamily="49" charset="-128"/>
              </a:rPr>
              <a:t>p20</a:t>
            </a:r>
            <a:endParaRPr kumimoji="1" lang="ja-JP" altLang="en-US" sz="1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933213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421CB50-7E13-80B0-25AC-36F9F51E90E9}"/>
              </a:ext>
            </a:extLst>
          </p:cNvPr>
          <p:cNvPicPr>
            <a:picLocks noChangeAspect="1"/>
          </p:cNvPicPr>
          <p:nvPr/>
        </p:nvPicPr>
        <p:blipFill>
          <a:blip r:embed="rId2"/>
          <a:stretch>
            <a:fillRect/>
          </a:stretch>
        </p:blipFill>
        <p:spPr>
          <a:xfrm>
            <a:off x="685800" y="637953"/>
            <a:ext cx="7772400" cy="5304386"/>
          </a:xfrm>
          <a:prstGeom prst="rect">
            <a:avLst/>
          </a:prstGeom>
        </p:spPr>
      </p:pic>
      <p:sp>
        <p:nvSpPr>
          <p:cNvPr id="2" name="スライド番号プレースホルダー 1">
            <a:extLst>
              <a:ext uri="{FF2B5EF4-FFF2-40B4-BE49-F238E27FC236}">
                <a16:creationId xmlns:a16="http://schemas.microsoft.com/office/drawing/2014/main" id="{9BDD2CB2-095C-3649-935C-F527498AEA0A}"/>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22</a:t>
            </a:fld>
            <a:endParaRPr kumimoji="1" lang="ja-JP" altLang="en-US">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6B4506A1-6570-4A59-0760-BCB3F368BA8E}"/>
              </a:ext>
            </a:extLst>
          </p:cNvPr>
          <p:cNvSpPr txBox="1"/>
          <p:nvPr/>
        </p:nvSpPr>
        <p:spPr>
          <a:xfrm>
            <a:off x="535171" y="326983"/>
            <a:ext cx="5211683" cy="307777"/>
          </a:xfrm>
          <a:prstGeom prst="rect">
            <a:avLst/>
          </a:prstGeom>
          <a:noFill/>
        </p:spPr>
        <p:txBody>
          <a:bodyPr wrap="none" rtlCol="0">
            <a:spAutoFit/>
          </a:bodyPr>
          <a:lstStyle/>
          <a:p>
            <a:r>
              <a:rPr lang="ja-JP" altLang="en-US" sz="1400" i="0" dirty="0">
                <a:effectLst/>
                <a:latin typeface="BIZ UDゴシック" panose="020B0400000000000000" pitchFamily="49" charset="-128"/>
                <a:ea typeface="BIZ UDゴシック" panose="020B0400000000000000" pitchFamily="49" charset="-128"/>
              </a:rPr>
              <a:t>「認知症の人の意思決定支援ガイドライン研修テキスト」</a:t>
            </a:r>
            <a:r>
              <a:rPr lang="en-US" altLang="ja-JP" sz="1400" i="0" dirty="0">
                <a:effectLst/>
                <a:latin typeface="BIZ UDゴシック" panose="020B0400000000000000" pitchFamily="49" charset="-128"/>
                <a:ea typeface="BIZ UDゴシック" panose="020B0400000000000000" pitchFamily="49" charset="-128"/>
              </a:rPr>
              <a:t>p21</a:t>
            </a:r>
            <a:endParaRPr kumimoji="1" lang="ja-JP" altLang="en-US" sz="1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41935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9C4BE86-2DFE-A91E-0482-B7DC7B3A6AF0}"/>
              </a:ext>
            </a:extLst>
          </p:cNvPr>
          <p:cNvPicPr>
            <a:picLocks noChangeAspect="1"/>
          </p:cNvPicPr>
          <p:nvPr/>
        </p:nvPicPr>
        <p:blipFill>
          <a:blip r:embed="rId2"/>
          <a:stretch>
            <a:fillRect/>
          </a:stretch>
        </p:blipFill>
        <p:spPr>
          <a:xfrm>
            <a:off x="685800" y="637953"/>
            <a:ext cx="7772400" cy="5375786"/>
          </a:xfrm>
          <a:prstGeom prst="rect">
            <a:avLst/>
          </a:prstGeom>
        </p:spPr>
      </p:pic>
      <p:sp>
        <p:nvSpPr>
          <p:cNvPr id="2" name="スライド番号プレースホルダー 1">
            <a:extLst>
              <a:ext uri="{FF2B5EF4-FFF2-40B4-BE49-F238E27FC236}">
                <a16:creationId xmlns:a16="http://schemas.microsoft.com/office/drawing/2014/main" id="{2FE61EED-DAC4-D31B-9551-A3A01EF1C6B1}"/>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23</a:t>
            </a:fld>
            <a:endParaRPr kumimoji="1" lang="ja-JP" altLang="en-US">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720CE2A3-C117-514A-AFE8-2B61F52B285B}"/>
              </a:ext>
            </a:extLst>
          </p:cNvPr>
          <p:cNvSpPr txBox="1"/>
          <p:nvPr/>
        </p:nvSpPr>
        <p:spPr>
          <a:xfrm>
            <a:off x="535171" y="326983"/>
            <a:ext cx="5121915" cy="307777"/>
          </a:xfrm>
          <a:prstGeom prst="rect">
            <a:avLst/>
          </a:prstGeom>
          <a:noFill/>
        </p:spPr>
        <p:txBody>
          <a:bodyPr wrap="none" rtlCol="0">
            <a:spAutoFit/>
          </a:bodyPr>
          <a:lstStyle/>
          <a:p>
            <a:r>
              <a:rPr lang="ja-JP" altLang="en-US" sz="1400" i="0" dirty="0">
                <a:effectLst/>
                <a:latin typeface="BIZ UDゴシック" panose="020B0400000000000000" pitchFamily="49" charset="-128"/>
                <a:ea typeface="BIZ UDゴシック" panose="020B0400000000000000" pitchFamily="49" charset="-128"/>
              </a:rPr>
              <a:t>「認知症の人の意思決定支援ガイドライン研修テキスト」</a:t>
            </a:r>
            <a:r>
              <a:rPr lang="en-US" altLang="ja-JP" sz="1400" i="0" dirty="0">
                <a:effectLst/>
                <a:latin typeface="BIZ UDゴシック" panose="020B0400000000000000" pitchFamily="49" charset="-128"/>
                <a:ea typeface="BIZ UDゴシック" panose="020B0400000000000000" pitchFamily="49" charset="-128"/>
              </a:rPr>
              <a:t>p21</a:t>
            </a:r>
            <a:endParaRPr kumimoji="1" lang="ja-JP" altLang="en-US" sz="1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019789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3992046-79BB-0A25-610A-CD0C7562DAE0}"/>
              </a:ext>
            </a:extLst>
          </p:cNvPr>
          <p:cNvPicPr>
            <a:picLocks noChangeAspect="1"/>
          </p:cNvPicPr>
          <p:nvPr/>
        </p:nvPicPr>
        <p:blipFill>
          <a:blip r:embed="rId2"/>
          <a:stretch>
            <a:fillRect/>
          </a:stretch>
        </p:blipFill>
        <p:spPr>
          <a:xfrm>
            <a:off x="685800" y="637953"/>
            <a:ext cx="7772400" cy="5169344"/>
          </a:xfrm>
          <a:prstGeom prst="rect">
            <a:avLst/>
          </a:prstGeom>
        </p:spPr>
      </p:pic>
      <p:sp>
        <p:nvSpPr>
          <p:cNvPr id="2" name="スライド番号プレースホルダー 1">
            <a:extLst>
              <a:ext uri="{FF2B5EF4-FFF2-40B4-BE49-F238E27FC236}">
                <a16:creationId xmlns:a16="http://schemas.microsoft.com/office/drawing/2014/main" id="{F006852E-64E8-0D8A-CEA3-EFD24DB09951}"/>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24</a:t>
            </a:fld>
            <a:endParaRPr kumimoji="1" lang="ja-JP" altLang="en-US">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2ACD6801-71DF-9D9E-492C-19E0163D37F9}"/>
              </a:ext>
            </a:extLst>
          </p:cNvPr>
          <p:cNvSpPr txBox="1"/>
          <p:nvPr/>
        </p:nvSpPr>
        <p:spPr>
          <a:xfrm>
            <a:off x="535171" y="326983"/>
            <a:ext cx="5121915" cy="307777"/>
          </a:xfrm>
          <a:prstGeom prst="rect">
            <a:avLst/>
          </a:prstGeom>
          <a:noFill/>
        </p:spPr>
        <p:txBody>
          <a:bodyPr wrap="none" rtlCol="0">
            <a:spAutoFit/>
          </a:bodyPr>
          <a:lstStyle/>
          <a:p>
            <a:r>
              <a:rPr lang="ja-JP" altLang="en-US" sz="1400" i="0" dirty="0">
                <a:effectLst/>
                <a:latin typeface="BIZ UDゴシック" panose="020B0400000000000000" pitchFamily="49" charset="-128"/>
                <a:ea typeface="BIZ UDゴシック" panose="020B0400000000000000" pitchFamily="49" charset="-128"/>
              </a:rPr>
              <a:t>「認知症の人の意思決定支援ガイドライン研修テキスト」</a:t>
            </a:r>
            <a:r>
              <a:rPr lang="en-US" altLang="ja-JP" sz="1400" i="0" dirty="0">
                <a:effectLst/>
                <a:latin typeface="BIZ UDゴシック" panose="020B0400000000000000" pitchFamily="49" charset="-128"/>
                <a:ea typeface="BIZ UDゴシック" panose="020B0400000000000000" pitchFamily="49" charset="-128"/>
              </a:rPr>
              <a:t>p22</a:t>
            </a:r>
            <a:endParaRPr kumimoji="1" lang="ja-JP" altLang="en-US" sz="1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408675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7F69F70-60A1-6E57-FF65-25CDF94E7213}"/>
              </a:ext>
            </a:extLst>
          </p:cNvPr>
          <p:cNvSpPr/>
          <p:nvPr/>
        </p:nvSpPr>
        <p:spPr>
          <a:xfrm>
            <a:off x="2955851" y="1977656"/>
            <a:ext cx="2360428" cy="393404"/>
          </a:xfrm>
          <a:prstGeom prst="rect">
            <a:avLst/>
          </a:prstGeom>
          <a:solidFill>
            <a:srgbClr val="FFC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7" name="図 6">
            <a:extLst>
              <a:ext uri="{FF2B5EF4-FFF2-40B4-BE49-F238E27FC236}">
                <a16:creationId xmlns:a16="http://schemas.microsoft.com/office/drawing/2014/main" id="{92D4EF97-5328-4D53-02F6-967168827ED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5800" y="637953"/>
            <a:ext cx="7772400" cy="5326488"/>
          </a:xfrm>
          <a:prstGeom prst="rect">
            <a:avLst/>
          </a:prstGeom>
        </p:spPr>
      </p:pic>
      <p:sp>
        <p:nvSpPr>
          <p:cNvPr id="10" name="雲形吹き出し 9">
            <a:extLst>
              <a:ext uri="{FF2B5EF4-FFF2-40B4-BE49-F238E27FC236}">
                <a16:creationId xmlns:a16="http://schemas.microsoft.com/office/drawing/2014/main" id="{37F9038D-0156-E70A-2787-2F248B19E8A3}"/>
              </a:ext>
            </a:extLst>
          </p:cNvPr>
          <p:cNvSpPr/>
          <p:nvPr/>
        </p:nvSpPr>
        <p:spPr>
          <a:xfrm>
            <a:off x="6217389" y="480871"/>
            <a:ext cx="2541181" cy="1605730"/>
          </a:xfrm>
          <a:prstGeom prst="cloudCallout">
            <a:avLst>
              <a:gd name="adj1" fmla="val -81245"/>
              <a:gd name="adj2" fmla="val 35597"/>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accent6">
                    <a:lumMod val="50000"/>
                  </a:schemeClr>
                </a:solidFill>
                <a:latin typeface="BIZ UDゴシック" panose="020B0400000000000000" pitchFamily="49" charset="-128"/>
                <a:ea typeface="BIZ UDゴシック" panose="020B0400000000000000" pitchFamily="49" charset="-128"/>
              </a:rPr>
              <a:t>能力とは？</a:t>
            </a:r>
          </a:p>
        </p:txBody>
      </p:sp>
      <p:sp>
        <p:nvSpPr>
          <p:cNvPr id="2" name="スライド番号プレースホルダー 1">
            <a:extLst>
              <a:ext uri="{FF2B5EF4-FFF2-40B4-BE49-F238E27FC236}">
                <a16:creationId xmlns:a16="http://schemas.microsoft.com/office/drawing/2014/main" id="{7118CB5A-CAFE-2357-8ACE-F4907F47491C}"/>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25</a:t>
            </a:fld>
            <a:endParaRPr kumimoji="1" lang="ja-JP" altLang="en-US">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A9529D58-0F4D-A590-A5A6-6A26E6E21B8E}"/>
              </a:ext>
            </a:extLst>
          </p:cNvPr>
          <p:cNvSpPr txBox="1"/>
          <p:nvPr/>
        </p:nvSpPr>
        <p:spPr>
          <a:xfrm>
            <a:off x="535171" y="326983"/>
            <a:ext cx="5121915" cy="307777"/>
          </a:xfrm>
          <a:prstGeom prst="rect">
            <a:avLst/>
          </a:prstGeom>
          <a:noFill/>
        </p:spPr>
        <p:txBody>
          <a:bodyPr wrap="none" rtlCol="0">
            <a:spAutoFit/>
          </a:bodyPr>
          <a:lstStyle/>
          <a:p>
            <a:r>
              <a:rPr lang="ja-JP" altLang="en-US" sz="1400" i="0" dirty="0">
                <a:effectLst/>
                <a:latin typeface="BIZ UDゴシック" panose="020B0400000000000000" pitchFamily="49" charset="-128"/>
                <a:ea typeface="BIZ UDゴシック" panose="020B0400000000000000" pitchFamily="49" charset="-128"/>
              </a:rPr>
              <a:t>「認知症の人の意思決定支援ガイドライン研修テキスト」</a:t>
            </a:r>
            <a:r>
              <a:rPr lang="en-US" altLang="ja-JP" sz="1400" i="0" dirty="0">
                <a:effectLst/>
                <a:latin typeface="BIZ UDゴシック" panose="020B0400000000000000" pitchFamily="49" charset="-128"/>
                <a:ea typeface="BIZ UDゴシック" panose="020B0400000000000000" pitchFamily="49" charset="-128"/>
              </a:rPr>
              <a:t>p22</a:t>
            </a:r>
            <a:endParaRPr kumimoji="1" lang="ja-JP" altLang="en-US" sz="1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706285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2B7D394-F203-8DE1-7D9E-3DCC8560D605}"/>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21326311">
            <a:off x="105603" y="450289"/>
            <a:ext cx="4114316" cy="2819573"/>
          </a:xfrm>
          <a:prstGeom prst="rect">
            <a:avLst/>
          </a:prstGeom>
          <a:ln>
            <a:solidFill>
              <a:schemeClr val="tx1"/>
            </a:solidFill>
          </a:ln>
        </p:spPr>
      </p:pic>
      <p:sp>
        <p:nvSpPr>
          <p:cNvPr id="3" name="テキスト ボックス 2">
            <a:extLst>
              <a:ext uri="{FF2B5EF4-FFF2-40B4-BE49-F238E27FC236}">
                <a16:creationId xmlns:a16="http://schemas.microsoft.com/office/drawing/2014/main" id="{314BFC61-21EA-562A-A2B1-56C6E8FBFD29}"/>
              </a:ext>
            </a:extLst>
          </p:cNvPr>
          <p:cNvSpPr txBox="1"/>
          <p:nvPr/>
        </p:nvSpPr>
        <p:spPr>
          <a:xfrm>
            <a:off x="2868310" y="6409038"/>
            <a:ext cx="4374235" cy="400110"/>
          </a:xfrm>
          <a:prstGeom prst="rect">
            <a:avLst/>
          </a:prstGeom>
          <a:noFill/>
        </p:spPr>
        <p:txBody>
          <a:bodyPr wrap="none" rtlCol="0">
            <a:spAutoFit/>
          </a:bodyPr>
          <a:lstStyle/>
          <a:p>
            <a:pPr algn="r"/>
            <a:r>
              <a:rPr lang="ja-JP" altLang="en" sz="1000" dirty="0">
                <a:latin typeface="BIZ UDゴシック" panose="020B0400000000000000" pitchFamily="49" charset="-128"/>
                <a:ea typeface="BIZ UDゴシック" panose="020B0400000000000000" pitchFamily="49" charset="-128"/>
              </a:rPr>
              <a:t>ＩＣＦ（</a:t>
            </a:r>
            <a:r>
              <a:rPr lang="ja-JP" altLang="en-US" sz="1000" dirty="0">
                <a:latin typeface="BIZ UDゴシック" panose="020B0400000000000000" pitchFamily="49" charset="-128"/>
                <a:ea typeface="BIZ UDゴシック" panose="020B0400000000000000" pitchFamily="49" charset="-128"/>
              </a:rPr>
              <a:t>国際生活機能分類） 「生きることの全体像」についての「共通言語」 </a:t>
            </a:r>
            <a:r>
              <a:rPr kumimoji="1" lang="ja-JP" altLang="en-US" sz="1000" dirty="0">
                <a:latin typeface="BIZ UDゴシック" panose="020B0400000000000000" pitchFamily="49" charset="-128"/>
                <a:ea typeface="BIZ UDゴシック" panose="020B0400000000000000" pitchFamily="49" charset="-128"/>
              </a:rPr>
              <a:t>厚生労働省（大川弥生）</a:t>
            </a:r>
            <a:r>
              <a:rPr kumimoji="1" lang="en-US" altLang="ja-JP" sz="1000" dirty="0">
                <a:latin typeface="BIZ UDゴシック" panose="020B0400000000000000" pitchFamily="49" charset="-128"/>
                <a:ea typeface="BIZ UDゴシック" panose="020B0400000000000000" pitchFamily="49" charset="-128"/>
              </a:rPr>
              <a:t>3</a:t>
            </a:r>
            <a:r>
              <a:rPr kumimoji="1" lang="ja-JP" altLang="en-US" sz="1000" dirty="0">
                <a:latin typeface="BIZ UDゴシック" panose="020B0400000000000000" pitchFamily="49" charset="-128"/>
                <a:ea typeface="BIZ UDゴシック" panose="020B0400000000000000" pitchFamily="49" charset="-128"/>
              </a:rPr>
              <a:t>ｰ</a:t>
            </a:r>
            <a:r>
              <a:rPr kumimoji="1" lang="en-US" altLang="ja-JP" sz="1000" dirty="0">
                <a:latin typeface="BIZ UDゴシック" panose="020B0400000000000000" pitchFamily="49" charset="-128"/>
                <a:ea typeface="BIZ UDゴシック" panose="020B0400000000000000" pitchFamily="49" charset="-128"/>
              </a:rPr>
              <a:t>9</a:t>
            </a:r>
            <a:endParaRPr kumimoji="1" lang="en" altLang="ja-JP" sz="1000" dirty="0">
              <a:latin typeface="BIZ UDゴシック" panose="020B0400000000000000" pitchFamily="49" charset="-128"/>
              <a:ea typeface="BIZ UDゴシック" panose="020B0400000000000000" pitchFamily="49" charset="-128"/>
            </a:endParaRPr>
          </a:p>
          <a:p>
            <a:pPr algn="r"/>
            <a:r>
              <a:rPr kumimoji="1" lang="en" altLang="ja-JP" sz="1000" dirty="0">
                <a:latin typeface="BIZ UDゴシック" panose="020B0400000000000000" pitchFamily="49" charset="-128"/>
                <a:ea typeface="BIZ UDゴシック" panose="020B0400000000000000" pitchFamily="49" charset="-128"/>
              </a:rPr>
              <a:t>https://</a:t>
            </a:r>
            <a:r>
              <a:rPr kumimoji="1" lang="en" altLang="ja-JP" sz="1000" dirty="0" err="1">
                <a:latin typeface="BIZ UDゴシック" panose="020B0400000000000000" pitchFamily="49" charset="-128"/>
                <a:ea typeface="BIZ UDゴシック" panose="020B0400000000000000" pitchFamily="49" charset="-128"/>
              </a:rPr>
              <a:t>www.mhlw.go.jp</a:t>
            </a:r>
            <a:r>
              <a:rPr kumimoji="1" lang="en" altLang="ja-JP" sz="1000" dirty="0">
                <a:latin typeface="BIZ UDゴシック" panose="020B0400000000000000" pitchFamily="49" charset="-128"/>
                <a:ea typeface="BIZ UDゴシック" panose="020B0400000000000000" pitchFamily="49" charset="-128"/>
              </a:rPr>
              <a:t>/</a:t>
            </a:r>
            <a:r>
              <a:rPr kumimoji="1" lang="en" altLang="ja-JP" sz="1000" dirty="0" err="1">
                <a:latin typeface="BIZ UDゴシック" panose="020B0400000000000000" pitchFamily="49" charset="-128"/>
                <a:ea typeface="BIZ UDゴシック" panose="020B0400000000000000" pitchFamily="49" charset="-128"/>
              </a:rPr>
              <a:t>stf</a:t>
            </a:r>
            <a:r>
              <a:rPr kumimoji="1" lang="en" altLang="ja-JP" sz="1000" dirty="0">
                <a:latin typeface="BIZ UDゴシック" panose="020B0400000000000000" pitchFamily="49" charset="-128"/>
                <a:ea typeface="BIZ UDゴシック" panose="020B0400000000000000" pitchFamily="49" charset="-128"/>
              </a:rPr>
              <a:t>/</a:t>
            </a:r>
            <a:r>
              <a:rPr kumimoji="1" lang="en" altLang="ja-JP" sz="1000" dirty="0" err="1">
                <a:latin typeface="BIZ UDゴシック" panose="020B0400000000000000" pitchFamily="49" charset="-128"/>
                <a:ea typeface="BIZ UDゴシック" panose="020B0400000000000000" pitchFamily="49" charset="-128"/>
              </a:rPr>
              <a:t>shingi</a:t>
            </a:r>
            <a:r>
              <a:rPr kumimoji="1" lang="en" altLang="ja-JP" sz="1000" dirty="0">
                <a:latin typeface="BIZ UDゴシック" panose="020B0400000000000000" pitchFamily="49" charset="-128"/>
                <a:ea typeface="BIZ UDゴシック" panose="020B0400000000000000" pitchFamily="49" charset="-128"/>
              </a:rPr>
              <a:t>/2r9852000002ksqi-att/2r9852000002kswh.pdf</a:t>
            </a:r>
            <a:endParaRPr kumimoji="1" lang="ja-JP" altLang="en-US" sz="1000" dirty="0">
              <a:latin typeface="BIZ UDゴシック" panose="020B0400000000000000" pitchFamily="49" charset="-128"/>
              <a:ea typeface="BIZ UDゴシック" panose="020B0400000000000000" pitchFamily="49" charset="-128"/>
            </a:endParaRPr>
          </a:p>
        </p:txBody>
      </p:sp>
      <p:pic>
        <p:nvPicPr>
          <p:cNvPr id="25602" name="Picture 2">
            <a:extLst>
              <a:ext uri="{FF2B5EF4-FFF2-40B4-BE49-F238E27FC236}">
                <a16:creationId xmlns:a16="http://schemas.microsoft.com/office/drawing/2014/main" id="{CC623DA7-4105-7A09-DF37-D07C6F3DA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6270" y="6078662"/>
            <a:ext cx="758456" cy="758456"/>
          </a:xfrm>
          <a:prstGeom prst="rect">
            <a:avLst/>
          </a:prstGeom>
          <a:noFill/>
          <a:extLst>
            <a:ext uri="{909E8E84-426E-40DD-AFC4-6F175D3DCCD1}">
              <a14:hiddenFill xmlns:a14="http://schemas.microsoft.com/office/drawing/2010/main">
                <a:solidFill>
                  <a:srgbClr val="FFFFFF"/>
                </a:solidFill>
              </a14:hiddenFill>
            </a:ext>
          </a:extLst>
        </p:spPr>
      </p:pic>
      <p:sp>
        <p:nvSpPr>
          <p:cNvPr id="4" name="雲形吹き出し 3">
            <a:extLst>
              <a:ext uri="{FF2B5EF4-FFF2-40B4-BE49-F238E27FC236}">
                <a16:creationId xmlns:a16="http://schemas.microsoft.com/office/drawing/2014/main" id="{D51610AA-D5D6-9D71-1FBF-E40208F2F620}"/>
              </a:ext>
            </a:extLst>
          </p:cNvPr>
          <p:cNvSpPr/>
          <p:nvPr/>
        </p:nvSpPr>
        <p:spPr>
          <a:xfrm>
            <a:off x="4572000" y="512467"/>
            <a:ext cx="2541181" cy="1605730"/>
          </a:xfrm>
          <a:prstGeom prst="cloudCallout">
            <a:avLst>
              <a:gd name="adj1" fmla="val -93661"/>
              <a:gd name="adj2" fmla="val 3294"/>
            </a:avLst>
          </a:prstGeom>
          <a:solidFill>
            <a:schemeClr val="accent6">
              <a:lumMod val="60000"/>
              <a:lumOff val="40000"/>
              <a:alpha val="8178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accent6">
                    <a:lumMod val="75000"/>
                  </a:schemeClr>
                </a:solidFill>
                <a:latin typeface="BIZ UDゴシック" panose="020B0400000000000000" pitchFamily="49" charset="-128"/>
                <a:ea typeface="BIZ UDゴシック" panose="020B0400000000000000" pitchFamily="49" charset="-128"/>
              </a:rPr>
              <a:t>能力とは？</a:t>
            </a:r>
          </a:p>
        </p:txBody>
      </p:sp>
      <p:pic>
        <p:nvPicPr>
          <p:cNvPr id="5" name="図 4">
            <a:extLst>
              <a:ext uri="{FF2B5EF4-FFF2-40B4-BE49-F238E27FC236}">
                <a16:creationId xmlns:a16="http://schemas.microsoft.com/office/drawing/2014/main" id="{6BB77655-4B2E-F82A-9B26-34D1CB2BE45F}"/>
              </a:ext>
            </a:extLst>
          </p:cNvPr>
          <p:cNvPicPr>
            <a:picLocks noChangeAspect="1"/>
          </p:cNvPicPr>
          <p:nvPr/>
        </p:nvPicPr>
        <p:blipFill>
          <a:blip r:embed="rId4"/>
          <a:stretch>
            <a:fillRect/>
          </a:stretch>
        </p:blipFill>
        <p:spPr>
          <a:xfrm>
            <a:off x="857693" y="3621917"/>
            <a:ext cx="7772400" cy="1527705"/>
          </a:xfrm>
          <a:prstGeom prst="rect">
            <a:avLst/>
          </a:prstGeom>
        </p:spPr>
      </p:pic>
      <p:sp>
        <p:nvSpPr>
          <p:cNvPr id="6" name="テキスト ボックス 5">
            <a:extLst>
              <a:ext uri="{FF2B5EF4-FFF2-40B4-BE49-F238E27FC236}">
                <a16:creationId xmlns:a16="http://schemas.microsoft.com/office/drawing/2014/main" id="{203242A3-451B-A54C-BBF6-1C19A8374B51}"/>
              </a:ext>
            </a:extLst>
          </p:cNvPr>
          <p:cNvSpPr txBox="1"/>
          <p:nvPr/>
        </p:nvSpPr>
        <p:spPr>
          <a:xfrm>
            <a:off x="4608939" y="2198341"/>
            <a:ext cx="2877711" cy="523220"/>
          </a:xfrm>
          <a:prstGeom prst="rect">
            <a:avLst/>
          </a:prstGeom>
          <a:noFill/>
        </p:spPr>
        <p:txBody>
          <a:bodyPr wrap="none" rtlCol="0">
            <a:spAutoFit/>
          </a:bodyPr>
          <a:lstStyle/>
          <a:p>
            <a:r>
              <a:rPr kumimoji="1" lang="en-US" altLang="ja-JP" sz="2800" dirty="0">
                <a:latin typeface="BIZ UDゴシック" panose="020B0400000000000000" pitchFamily="49" charset="-128"/>
                <a:ea typeface="BIZ UDゴシック" panose="020B0400000000000000" pitchFamily="49" charset="-128"/>
              </a:rPr>
              <a:t>ICF</a:t>
            </a:r>
            <a:r>
              <a:rPr kumimoji="1" lang="ja-JP" altLang="en-US" sz="2800" dirty="0">
                <a:latin typeface="BIZ UDゴシック" panose="020B0400000000000000" pitchFamily="49" charset="-128"/>
                <a:ea typeface="BIZ UDゴシック" panose="020B0400000000000000" pitchFamily="49" charset="-128"/>
              </a:rPr>
              <a:t>で考えてみる</a:t>
            </a:r>
            <a:endParaRPr kumimoji="1" lang="en-US" altLang="ja-JP" sz="2800"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59729A68-2BE9-9C74-848C-1393713BB196}"/>
              </a:ext>
            </a:extLst>
          </p:cNvPr>
          <p:cNvSpPr txBox="1"/>
          <p:nvPr/>
        </p:nvSpPr>
        <p:spPr>
          <a:xfrm>
            <a:off x="3678990" y="5342539"/>
            <a:ext cx="2954655" cy="646331"/>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チームで</a:t>
            </a:r>
            <a:endParaRPr kumimoji="1" lang="en-US" altLang="ja-JP" dirty="0">
              <a:latin typeface="BIZ UDゴシック" panose="020B0400000000000000" pitchFamily="49" charset="-128"/>
              <a:ea typeface="BIZ UDゴシック" panose="020B0400000000000000" pitchFamily="49" charset="-128"/>
            </a:endParaRPr>
          </a:p>
          <a:p>
            <a:r>
              <a:rPr kumimoji="1" lang="ja-JP" altLang="en-US" dirty="0">
                <a:latin typeface="BIZ UDゴシック" panose="020B0400000000000000" pitchFamily="49" charset="-128"/>
                <a:ea typeface="BIZ UDゴシック" panose="020B0400000000000000" pitchFamily="49" charset="-128"/>
              </a:rPr>
              <a:t>「能力」を把握しているか</a:t>
            </a:r>
          </a:p>
        </p:txBody>
      </p:sp>
      <p:sp>
        <p:nvSpPr>
          <p:cNvPr id="8" name="スライド番号プレースホルダー 7">
            <a:extLst>
              <a:ext uri="{FF2B5EF4-FFF2-40B4-BE49-F238E27FC236}">
                <a16:creationId xmlns:a16="http://schemas.microsoft.com/office/drawing/2014/main" id="{305C72B0-7C3B-B478-65C4-054F7AD24086}"/>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26</a:t>
            </a:fld>
            <a:endParaRPr kumimoji="1" lang="ja-JP" altLang="en-US">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F1CFCB6F-FAD8-09A3-074F-F354214A6AA6}"/>
              </a:ext>
            </a:extLst>
          </p:cNvPr>
          <p:cNvSpPr txBox="1"/>
          <p:nvPr/>
        </p:nvSpPr>
        <p:spPr>
          <a:xfrm>
            <a:off x="4695636" y="2670035"/>
            <a:ext cx="2704315" cy="523220"/>
          </a:xfrm>
          <a:prstGeom prst="rect">
            <a:avLst/>
          </a:prstGeom>
          <a:noFill/>
        </p:spPr>
        <p:txBody>
          <a:bodyPr wrap="square">
            <a:spAutoFit/>
          </a:bodyPr>
          <a:lstStyle/>
          <a:p>
            <a:r>
              <a:rPr lang="ja-JP" altLang="en-US" sz="2800" b="1" dirty="0">
                <a:latin typeface="BIZ UDゴシック" panose="020B0400000000000000" pitchFamily="49" charset="-128"/>
                <a:ea typeface="BIZ UDゴシック" panose="020B0400000000000000" pitchFamily="49" charset="-128"/>
              </a:rPr>
              <a:t>本人の個別能力</a:t>
            </a:r>
            <a:endParaRPr lang="ja-JP" altLang="en-US" sz="2800" dirty="0"/>
          </a:p>
        </p:txBody>
      </p:sp>
    </p:spTree>
    <p:extLst>
      <p:ext uri="{BB962C8B-B14F-4D97-AF65-F5344CB8AC3E}">
        <p14:creationId xmlns:p14="http://schemas.microsoft.com/office/powerpoint/2010/main" val="1381120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CA7DBFC-281D-9B31-73D9-1C29C249898E}"/>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27</a:t>
            </a:fld>
            <a:endParaRPr kumimoji="1" lang="ja-JP" altLang="en-US">
              <a:latin typeface="BIZ UDゴシック" panose="020B0400000000000000" pitchFamily="49" charset="-128"/>
              <a:ea typeface="BIZ UDゴシック" panose="020B0400000000000000" pitchFamily="49" charset="-128"/>
            </a:endParaRPr>
          </a:p>
        </p:txBody>
      </p:sp>
      <p:pic>
        <p:nvPicPr>
          <p:cNvPr id="3" name="図 2">
            <a:extLst>
              <a:ext uri="{FF2B5EF4-FFF2-40B4-BE49-F238E27FC236}">
                <a16:creationId xmlns:a16="http://schemas.microsoft.com/office/drawing/2014/main" id="{797D238D-71EB-3B37-EA5F-280E7547A1A8}"/>
              </a:ext>
            </a:extLst>
          </p:cNvPr>
          <p:cNvPicPr>
            <a:picLocks noChangeAspect="1"/>
          </p:cNvPicPr>
          <p:nvPr/>
        </p:nvPicPr>
        <p:blipFill>
          <a:blip r:embed="rId2"/>
          <a:stretch>
            <a:fillRect/>
          </a:stretch>
        </p:blipFill>
        <p:spPr>
          <a:xfrm>
            <a:off x="502160" y="1162127"/>
            <a:ext cx="7772400" cy="1527705"/>
          </a:xfrm>
          <a:prstGeom prst="rect">
            <a:avLst/>
          </a:prstGeom>
        </p:spPr>
      </p:pic>
      <p:sp>
        <p:nvSpPr>
          <p:cNvPr id="4" name="テキスト ボックス 3">
            <a:extLst>
              <a:ext uri="{FF2B5EF4-FFF2-40B4-BE49-F238E27FC236}">
                <a16:creationId xmlns:a16="http://schemas.microsoft.com/office/drawing/2014/main" id="{EBC7DB60-7EEA-0C88-0C4D-E8D139FCD3CE}"/>
              </a:ext>
            </a:extLst>
          </p:cNvPr>
          <p:cNvSpPr txBox="1"/>
          <p:nvPr/>
        </p:nvSpPr>
        <p:spPr>
          <a:xfrm>
            <a:off x="502160" y="457505"/>
            <a:ext cx="6468437" cy="523220"/>
          </a:xfrm>
          <a:prstGeom prst="rect">
            <a:avLst/>
          </a:prstGeom>
          <a:noFill/>
        </p:spPr>
        <p:txBody>
          <a:bodyPr wrap="none" rtlCol="0">
            <a:spAutoFit/>
          </a:bodyPr>
          <a:lstStyle/>
          <a:p>
            <a:r>
              <a:rPr kumimoji="1" lang="en-US" altLang="ja-JP" sz="2800" dirty="0">
                <a:latin typeface="BIZ UDゴシック" panose="020B0400000000000000" pitchFamily="49" charset="-128"/>
                <a:ea typeface="BIZ UDゴシック" panose="020B0400000000000000" pitchFamily="49" charset="-128"/>
              </a:rPr>
              <a:t>ICF</a:t>
            </a:r>
            <a:r>
              <a:rPr kumimoji="1" lang="ja-JP" altLang="en-US" sz="2800" dirty="0">
                <a:latin typeface="BIZ UDゴシック" panose="020B0400000000000000" pitchFamily="49" charset="-128"/>
                <a:ea typeface="BIZ UDゴシック" panose="020B0400000000000000" pitchFamily="49" charset="-128"/>
              </a:rPr>
              <a:t>で考える“本人の個別の「能力」”</a:t>
            </a:r>
            <a:endParaRPr kumimoji="1" lang="en-US" altLang="ja-JP" sz="2800" dirty="0">
              <a:latin typeface="BIZ UDゴシック" panose="020B0400000000000000" pitchFamily="49" charset="-128"/>
              <a:ea typeface="BIZ UDゴシック" panose="020B0400000000000000" pitchFamily="49" charset="-128"/>
            </a:endParaRPr>
          </a:p>
        </p:txBody>
      </p:sp>
      <p:sp>
        <p:nvSpPr>
          <p:cNvPr id="5" name="正方形/長方形 4">
            <a:extLst>
              <a:ext uri="{FF2B5EF4-FFF2-40B4-BE49-F238E27FC236}">
                <a16:creationId xmlns:a16="http://schemas.microsoft.com/office/drawing/2014/main" id="{D3C4FA18-231D-BE1A-939B-0FE98BB67537}"/>
              </a:ext>
            </a:extLst>
          </p:cNvPr>
          <p:cNvSpPr/>
          <p:nvPr/>
        </p:nvSpPr>
        <p:spPr>
          <a:xfrm>
            <a:off x="2791326" y="2882232"/>
            <a:ext cx="3058695" cy="30586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AACF83A1-4EC6-9AAC-C555-9A676FFC21EE}"/>
              </a:ext>
            </a:extLst>
          </p:cNvPr>
          <p:cNvSpPr/>
          <p:nvPr/>
        </p:nvSpPr>
        <p:spPr>
          <a:xfrm>
            <a:off x="2791325" y="4106778"/>
            <a:ext cx="1866233" cy="1834147"/>
          </a:xfrm>
          <a:prstGeom prst="rect">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8" name="直線矢印コネクタ 7">
            <a:extLst>
              <a:ext uri="{FF2B5EF4-FFF2-40B4-BE49-F238E27FC236}">
                <a16:creationId xmlns:a16="http://schemas.microsoft.com/office/drawing/2014/main" id="{C0530B06-A799-6AD6-339B-1C287B375D0D}"/>
              </a:ext>
            </a:extLst>
          </p:cNvPr>
          <p:cNvCxnSpPr>
            <a:cxnSpLocks/>
          </p:cNvCxnSpPr>
          <p:nvPr/>
        </p:nvCxnSpPr>
        <p:spPr>
          <a:xfrm flipV="1">
            <a:off x="4657558" y="2882232"/>
            <a:ext cx="1192463" cy="1224545"/>
          </a:xfrm>
          <a:prstGeom prst="straightConnector1">
            <a:avLst/>
          </a:prstGeom>
          <a:ln w="7620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0314BACE-312E-A48D-B2AD-D909A6F612EE}"/>
              </a:ext>
            </a:extLst>
          </p:cNvPr>
          <p:cNvSpPr txBox="1"/>
          <p:nvPr/>
        </p:nvSpPr>
        <p:spPr>
          <a:xfrm>
            <a:off x="2940175" y="4797926"/>
            <a:ext cx="1569660" cy="369332"/>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している活動</a:t>
            </a:r>
          </a:p>
        </p:txBody>
      </p:sp>
      <p:sp>
        <p:nvSpPr>
          <p:cNvPr id="12" name="テキスト ボックス 11">
            <a:extLst>
              <a:ext uri="{FF2B5EF4-FFF2-40B4-BE49-F238E27FC236}">
                <a16:creationId xmlns:a16="http://schemas.microsoft.com/office/drawing/2014/main" id="{20835B80-2D81-2701-1534-9760C1FCEB4B}"/>
              </a:ext>
            </a:extLst>
          </p:cNvPr>
          <p:cNvSpPr txBox="1"/>
          <p:nvPr/>
        </p:nvSpPr>
        <p:spPr>
          <a:xfrm>
            <a:off x="5912538" y="3547954"/>
            <a:ext cx="2492990" cy="1569660"/>
          </a:xfrm>
          <a:prstGeom prst="rect">
            <a:avLst/>
          </a:prstGeom>
          <a:noFill/>
        </p:spPr>
        <p:txBody>
          <a:bodyPr wrap="none" rtlCol="0">
            <a:spAutoFit/>
          </a:bodyPr>
          <a:lstStyle/>
          <a:p>
            <a:r>
              <a:rPr kumimoji="1" lang="ja-JP" altLang="en-US" sz="2800" dirty="0">
                <a:solidFill>
                  <a:schemeClr val="accent1">
                    <a:lumMod val="75000"/>
                  </a:schemeClr>
                </a:solidFill>
                <a:latin typeface="BIZ UDゴシック" panose="020B0400000000000000" pitchFamily="49" charset="-128"/>
                <a:ea typeface="BIZ UDゴシック" panose="020B0400000000000000" pitchFamily="49" charset="-128"/>
              </a:rPr>
              <a:t>「能力」</a:t>
            </a:r>
            <a:endParaRPr kumimoji="1" lang="en-US" altLang="ja-JP" sz="2800" dirty="0">
              <a:solidFill>
                <a:schemeClr val="accent1">
                  <a:lumMod val="75000"/>
                </a:schemeClr>
              </a:solidFill>
              <a:latin typeface="BIZ UDゴシック" panose="020B0400000000000000" pitchFamily="49" charset="-128"/>
              <a:ea typeface="BIZ UDゴシック" panose="020B0400000000000000" pitchFamily="49" charset="-128"/>
            </a:endParaRPr>
          </a:p>
          <a:p>
            <a:r>
              <a:rPr kumimoji="1" lang="ja-JP" altLang="en-US" sz="2800" dirty="0">
                <a:solidFill>
                  <a:schemeClr val="accent1">
                    <a:lumMod val="75000"/>
                  </a:schemeClr>
                </a:solidFill>
                <a:latin typeface="BIZ UDゴシック" panose="020B0400000000000000" pitchFamily="49" charset="-128"/>
                <a:ea typeface="BIZ UDゴシック" panose="020B0400000000000000" pitchFamily="49" charset="-128"/>
              </a:rPr>
              <a:t>できる活動</a:t>
            </a:r>
            <a:endParaRPr kumimoji="1" lang="en-US" altLang="ja-JP" sz="2800" dirty="0">
              <a:solidFill>
                <a:schemeClr val="accent1">
                  <a:lumMod val="75000"/>
                </a:schemeClr>
              </a:solidFill>
              <a:latin typeface="BIZ UDゴシック" panose="020B0400000000000000" pitchFamily="49" charset="-128"/>
              <a:ea typeface="BIZ UDゴシック" panose="020B0400000000000000" pitchFamily="49" charset="-128"/>
            </a:endParaRPr>
          </a:p>
          <a:p>
            <a:r>
              <a:rPr kumimoji="1" lang="ja-JP" altLang="en-US" sz="2000" dirty="0">
                <a:solidFill>
                  <a:schemeClr val="accent1">
                    <a:lumMod val="75000"/>
                  </a:schemeClr>
                </a:solidFill>
                <a:latin typeface="BIZ UDゴシック" panose="020B0400000000000000" pitchFamily="49" charset="-128"/>
                <a:ea typeface="BIZ UDゴシック" panose="020B0400000000000000" pitchFamily="49" charset="-128"/>
              </a:rPr>
              <a:t>バリエーションと、</a:t>
            </a:r>
            <a:endParaRPr kumimoji="1" lang="en-US" altLang="ja-JP" sz="2000" dirty="0">
              <a:solidFill>
                <a:schemeClr val="accent1">
                  <a:lumMod val="75000"/>
                </a:schemeClr>
              </a:solidFill>
              <a:latin typeface="BIZ UDゴシック" panose="020B0400000000000000" pitchFamily="49" charset="-128"/>
              <a:ea typeface="BIZ UDゴシック" panose="020B0400000000000000" pitchFamily="49" charset="-128"/>
            </a:endParaRPr>
          </a:p>
          <a:p>
            <a:r>
              <a:rPr kumimoji="1" lang="ja-JP" altLang="en-US" sz="2000" dirty="0">
                <a:solidFill>
                  <a:schemeClr val="accent1">
                    <a:lumMod val="75000"/>
                  </a:schemeClr>
                </a:solidFill>
                <a:latin typeface="BIZ UDゴシック" panose="020B0400000000000000" pitchFamily="49" charset="-128"/>
                <a:ea typeface="BIZ UDゴシック" panose="020B0400000000000000" pitchFamily="49" charset="-128"/>
              </a:rPr>
              <a:t>そのバラエティさ</a:t>
            </a:r>
          </a:p>
        </p:txBody>
      </p:sp>
      <p:sp>
        <p:nvSpPr>
          <p:cNvPr id="13" name="テキスト ボックス 12">
            <a:extLst>
              <a:ext uri="{FF2B5EF4-FFF2-40B4-BE49-F238E27FC236}">
                <a16:creationId xmlns:a16="http://schemas.microsoft.com/office/drawing/2014/main" id="{BAED3AA0-F785-E8BD-E45F-8A0F2E97D02D}"/>
              </a:ext>
            </a:extLst>
          </p:cNvPr>
          <p:cNvSpPr txBox="1"/>
          <p:nvPr/>
        </p:nvSpPr>
        <p:spPr>
          <a:xfrm>
            <a:off x="2979860" y="3101874"/>
            <a:ext cx="2377574" cy="646331"/>
          </a:xfrm>
          <a:prstGeom prst="rect">
            <a:avLst/>
          </a:prstGeom>
          <a:noFill/>
        </p:spPr>
        <p:txBody>
          <a:bodyPr wrap="non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じつは できるのに、</a:t>
            </a:r>
            <a:endParaRPr kumimoji="1" lang="en-US" altLang="ja-JP" dirty="0">
              <a:solidFill>
                <a:schemeClr val="bg1"/>
              </a:solidFill>
              <a:latin typeface="BIZ UDゴシック" panose="020B0400000000000000" pitchFamily="49" charset="-128"/>
              <a:ea typeface="BIZ UDゴシック" panose="020B0400000000000000" pitchFamily="49" charset="-128"/>
            </a:endParaRPr>
          </a:p>
          <a:p>
            <a:r>
              <a:rPr kumimoji="1" lang="ja-JP" altLang="en-US" dirty="0">
                <a:solidFill>
                  <a:schemeClr val="bg1"/>
                </a:solidFill>
                <a:latin typeface="BIZ UDゴシック" panose="020B0400000000000000" pitchFamily="49" charset="-128"/>
                <a:ea typeface="BIZ UDゴシック" panose="020B0400000000000000" pitchFamily="49" charset="-128"/>
              </a:rPr>
              <a:t>していない部分</a:t>
            </a:r>
          </a:p>
        </p:txBody>
      </p:sp>
      <p:sp>
        <p:nvSpPr>
          <p:cNvPr id="14" name="テキスト ボックス 13">
            <a:extLst>
              <a:ext uri="{FF2B5EF4-FFF2-40B4-BE49-F238E27FC236}">
                <a16:creationId xmlns:a16="http://schemas.microsoft.com/office/drawing/2014/main" id="{343AD9B0-77F9-DE6C-843A-DE3E3850D75D}"/>
              </a:ext>
            </a:extLst>
          </p:cNvPr>
          <p:cNvSpPr txBox="1"/>
          <p:nvPr/>
        </p:nvSpPr>
        <p:spPr>
          <a:xfrm>
            <a:off x="209972" y="5940925"/>
            <a:ext cx="8443337" cy="523220"/>
          </a:xfrm>
          <a:prstGeom prst="rect">
            <a:avLst/>
          </a:prstGeom>
          <a:noFill/>
        </p:spPr>
        <p:txBody>
          <a:bodyPr wrap="none" rtlCol="0">
            <a:spAutoFit/>
          </a:bodyPr>
          <a:lstStyle/>
          <a:p>
            <a:r>
              <a:rPr kumimoji="1" lang="ja-JP" altLang="en-US" sz="2800" dirty="0">
                <a:latin typeface="BIZ UDゴシック" panose="020B0400000000000000" pitchFamily="49" charset="-128"/>
                <a:ea typeface="BIZ UDゴシック" panose="020B0400000000000000" pitchFamily="49" charset="-128"/>
              </a:rPr>
              <a:t>している活動を増やすことが、社会参加につながる</a:t>
            </a:r>
          </a:p>
        </p:txBody>
      </p:sp>
    </p:spTree>
    <p:extLst>
      <p:ext uri="{BB962C8B-B14F-4D97-AF65-F5344CB8AC3E}">
        <p14:creationId xmlns:p14="http://schemas.microsoft.com/office/powerpoint/2010/main" val="3394898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5E8A89D-3B22-B338-11F1-0402AEA41FCC}"/>
              </a:ext>
            </a:extLst>
          </p:cNvPr>
          <p:cNvSpPr txBox="1"/>
          <p:nvPr/>
        </p:nvSpPr>
        <p:spPr>
          <a:xfrm>
            <a:off x="-106325" y="318976"/>
            <a:ext cx="9161482" cy="523220"/>
          </a:xfrm>
          <a:prstGeom prst="rect">
            <a:avLst/>
          </a:prstGeom>
          <a:noFill/>
        </p:spPr>
        <p:txBody>
          <a:bodyPr wrap="none" rtlCol="0">
            <a:spAutoFit/>
          </a:bodyPr>
          <a:lstStyle/>
          <a:p>
            <a:r>
              <a:rPr lang="ja-JP" altLang="en-US" sz="2800" b="1" dirty="0">
                <a:latin typeface="BIZ UDゴシック" panose="020B0400000000000000" pitchFamily="49" charset="-128"/>
                <a:ea typeface="BIZ UDゴシック" panose="020B0400000000000000" pitchFamily="49" charset="-128"/>
              </a:rPr>
              <a:t>「意思決定能力」</a:t>
            </a:r>
            <a:r>
              <a:rPr lang="ja-JP" altLang="en-US" sz="2800" b="1" dirty="0">
                <a:solidFill>
                  <a:srgbClr val="FF0000"/>
                </a:solidFill>
                <a:latin typeface="BIZ UDゴシック" panose="020B0400000000000000" pitchFamily="49" charset="-128"/>
                <a:ea typeface="BIZ UDゴシック" panose="020B0400000000000000" pitchFamily="49" charset="-128"/>
              </a:rPr>
              <a:t>＝</a:t>
            </a:r>
            <a:r>
              <a:rPr lang="ja-JP" altLang="en-US" sz="2800" b="1" dirty="0">
                <a:latin typeface="BIZ UDゴシック" panose="020B0400000000000000" pitchFamily="49" charset="-128"/>
                <a:ea typeface="BIZ UDゴシック" panose="020B0400000000000000" pitchFamily="49" charset="-128"/>
              </a:rPr>
              <a:t>本人の個別能力</a:t>
            </a:r>
            <a:r>
              <a:rPr lang="ja-JP" altLang="en-US" sz="2800" b="1" dirty="0">
                <a:solidFill>
                  <a:srgbClr val="FF0000"/>
                </a:solidFill>
                <a:latin typeface="BIZ UDゴシック" panose="020B0400000000000000" pitchFamily="49" charset="-128"/>
                <a:ea typeface="BIZ UDゴシック" panose="020B0400000000000000" pitchFamily="49" charset="-128"/>
              </a:rPr>
              <a:t>＋</a:t>
            </a:r>
            <a:r>
              <a:rPr lang="ja-JP" altLang="en-US" sz="2800" b="1" dirty="0">
                <a:latin typeface="BIZ UDゴシック" panose="020B0400000000000000" pitchFamily="49" charset="-128"/>
                <a:ea typeface="BIZ UDゴシック" panose="020B0400000000000000" pitchFamily="49" charset="-128"/>
              </a:rPr>
              <a:t>支援者側の支援力</a:t>
            </a:r>
            <a:endParaRPr kumimoji="1" lang="ja-JP" altLang="en-US" sz="2800" b="1"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2687FA34-B23D-7575-3957-0CEDC0B8667E}"/>
              </a:ext>
            </a:extLst>
          </p:cNvPr>
          <p:cNvSpPr txBox="1"/>
          <p:nvPr/>
        </p:nvSpPr>
        <p:spPr>
          <a:xfrm>
            <a:off x="409640" y="5870513"/>
            <a:ext cx="8324715" cy="369332"/>
          </a:xfrm>
          <a:prstGeom prst="rect">
            <a:avLst/>
          </a:prstGeom>
          <a:noFill/>
        </p:spPr>
        <p:txBody>
          <a:bodyPr wrap="none" rtlCol="0">
            <a:spAutoFit/>
          </a:bodyPr>
          <a:lstStyle/>
          <a:p>
            <a:r>
              <a:rPr lang="ja-JP" altLang="en-US" dirty="0">
                <a:latin typeface="BIZ UDゴシック" panose="020B0400000000000000" pitchFamily="49" charset="-128"/>
                <a:ea typeface="BIZ UDゴシック" panose="020B0400000000000000" pitchFamily="49" charset="-128"/>
              </a:rPr>
              <a:t>認知症の人の日常生活・社会生活における意思決定支援ガイドライン</a:t>
            </a:r>
            <a:r>
              <a:rPr lang="en-US" altLang="ja-JP" dirty="0">
                <a:latin typeface="BIZ UDゴシック" panose="020B0400000000000000" pitchFamily="49" charset="-128"/>
                <a:ea typeface="BIZ UDゴシック" panose="020B0400000000000000" pitchFamily="49" charset="-128"/>
              </a:rPr>
              <a:t>p4</a:t>
            </a:r>
            <a:r>
              <a:rPr lang="ja-JP" altLang="en-US" dirty="0">
                <a:latin typeface="BIZ UDゴシック" panose="020B0400000000000000" pitchFamily="49" charset="-128"/>
                <a:ea typeface="BIZ UDゴシック" panose="020B0400000000000000" pitchFamily="49" charset="-128"/>
              </a:rPr>
              <a:t> 脚注</a:t>
            </a:r>
            <a:r>
              <a:rPr lang="en-US" altLang="ja-JP" dirty="0">
                <a:latin typeface="BIZ UDゴシック" panose="020B0400000000000000" pitchFamily="49" charset="-128"/>
                <a:ea typeface="BIZ UDゴシック" panose="020B0400000000000000" pitchFamily="49" charset="-128"/>
              </a:rPr>
              <a:t>ⅸ</a:t>
            </a:r>
            <a:endParaRPr kumimoji="1" lang="ja-JP" altLang="en-US" dirty="0">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49BDE59A-7600-78E3-8459-EE17F52A97F8}"/>
              </a:ext>
            </a:extLst>
          </p:cNvPr>
          <p:cNvSpPr txBox="1"/>
          <p:nvPr/>
        </p:nvSpPr>
        <p:spPr>
          <a:xfrm>
            <a:off x="409640" y="1847350"/>
            <a:ext cx="8324713" cy="3785652"/>
          </a:xfrm>
          <a:prstGeom prst="rect">
            <a:avLst/>
          </a:prstGeom>
          <a:noFill/>
        </p:spPr>
        <p:txBody>
          <a:bodyPr wrap="square" rtlCol="0">
            <a:spAutoFit/>
          </a:bodyPr>
          <a:lstStyle/>
          <a:p>
            <a:pPr marL="457200" indent="-457200">
              <a:buFont typeface="+mj-lt"/>
              <a:buAutoNum type="arabicPeriod"/>
            </a:pPr>
            <a:r>
              <a:rPr lang="ja-JP" altLang="en-US" sz="2400" dirty="0">
                <a:latin typeface="BIZ UDゴシック" panose="020B0400000000000000" pitchFamily="49" charset="-128"/>
                <a:ea typeface="BIZ UDゴシック" panose="020B0400000000000000" pitchFamily="49" charset="-128"/>
              </a:rPr>
              <a:t>本人の意思決定能力は</a:t>
            </a:r>
            <a:r>
              <a:rPr lang="ja-JP" altLang="en-US" sz="2400" dirty="0">
                <a:solidFill>
                  <a:srgbClr val="FF0000"/>
                </a:solidFill>
                <a:latin typeface="BIZ UDゴシック" panose="020B0400000000000000" pitchFamily="49" charset="-128"/>
                <a:ea typeface="BIZ UDゴシック" panose="020B0400000000000000" pitchFamily="49" charset="-128"/>
              </a:rPr>
              <a:t>行為内容により相対的に判断</a:t>
            </a:r>
            <a:r>
              <a:rPr lang="ja-JP" altLang="en-US" sz="2400" dirty="0">
                <a:latin typeface="BIZ UDゴシック" panose="020B0400000000000000" pitchFamily="49" charset="-128"/>
                <a:ea typeface="BIZ UDゴシック" panose="020B0400000000000000" pitchFamily="49" charset="-128"/>
              </a:rPr>
              <a:t>される。選択 の結果が軽微なものから、本人にとって見過ごすことのできない重大な影響が生ずるものまである。</a:t>
            </a:r>
            <a:endParaRPr lang="en-US" altLang="ja-JP" sz="2400" dirty="0">
              <a:latin typeface="BIZ UDゴシック" panose="020B0400000000000000" pitchFamily="49" charset="-128"/>
              <a:ea typeface="BIZ UDゴシック" panose="020B0400000000000000" pitchFamily="49" charset="-128"/>
            </a:endParaRPr>
          </a:p>
          <a:p>
            <a:pPr marL="457200" indent="-457200">
              <a:buFont typeface="+mj-lt"/>
              <a:buAutoNum type="arabicPeriod"/>
            </a:pPr>
            <a:endParaRPr lang="en-US" altLang="ja-JP" sz="2400" dirty="0">
              <a:latin typeface="BIZ UDゴシック" panose="020B0400000000000000" pitchFamily="49" charset="-128"/>
              <a:ea typeface="BIZ UDゴシック" panose="020B0400000000000000" pitchFamily="49" charset="-128"/>
            </a:endParaRPr>
          </a:p>
          <a:p>
            <a:pPr marL="457200" indent="-457200">
              <a:buFont typeface="+mj-lt"/>
              <a:buAutoNum type="arabicPeriod"/>
            </a:pPr>
            <a:r>
              <a:rPr lang="ja-JP" altLang="en-US" sz="2400" dirty="0">
                <a:latin typeface="BIZ UDゴシック" panose="020B0400000000000000" pitchFamily="49" charset="-128"/>
                <a:ea typeface="BIZ UDゴシック" panose="020B0400000000000000" pitchFamily="49" charset="-128"/>
              </a:rPr>
              <a:t> 意思決定能力は、あるかないかという</a:t>
            </a:r>
            <a:r>
              <a:rPr lang="ja-JP" altLang="en-US" sz="2400" dirty="0">
                <a:solidFill>
                  <a:srgbClr val="FF0000"/>
                </a:solidFill>
                <a:latin typeface="BIZ UDゴシック" panose="020B0400000000000000" pitchFamily="49" charset="-128"/>
                <a:ea typeface="BIZ UDゴシック" panose="020B0400000000000000" pitchFamily="49" charset="-128"/>
              </a:rPr>
              <a:t>二者択一的ではなく（連続 量）、　段階的・漸次（ぜんじ）的に低減・喪失</a:t>
            </a:r>
            <a:r>
              <a:rPr lang="ja-JP" altLang="en-US" sz="2400" dirty="0">
                <a:latin typeface="BIZ UDゴシック" panose="020B0400000000000000" pitchFamily="49" charset="-128"/>
                <a:ea typeface="BIZ UDゴシック" panose="020B0400000000000000" pitchFamily="49" charset="-128"/>
              </a:rPr>
              <a:t>されていく。</a:t>
            </a:r>
            <a:endParaRPr lang="en-US" altLang="ja-JP" sz="2400" dirty="0">
              <a:latin typeface="BIZ UDゴシック" panose="020B0400000000000000" pitchFamily="49" charset="-128"/>
              <a:ea typeface="BIZ UDゴシック" panose="020B0400000000000000" pitchFamily="49" charset="-128"/>
            </a:endParaRPr>
          </a:p>
          <a:p>
            <a:pPr marL="457200" indent="-457200">
              <a:buFont typeface="+mj-lt"/>
              <a:buAutoNum type="arabicPeriod"/>
            </a:pPr>
            <a:endParaRPr lang="en-US" altLang="ja-JP" sz="2400" dirty="0">
              <a:latin typeface="BIZ UDゴシック" panose="020B0400000000000000" pitchFamily="49" charset="-128"/>
              <a:ea typeface="BIZ UDゴシック" panose="020B0400000000000000" pitchFamily="49" charset="-128"/>
            </a:endParaRPr>
          </a:p>
          <a:p>
            <a:pPr marL="457200" indent="-457200">
              <a:buFont typeface="+mj-lt"/>
              <a:buAutoNum type="arabicPeriod"/>
            </a:pPr>
            <a:r>
              <a:rPr lang="ja-JP" altLang="en-US" sz="2400" dirty="0">
                <a:latin typeface="BIZ UDゴシック" panose="020B0400000000000000" pitchFamily="49" charset="-128"/>
                <a:ea typeface="BIZ UDゴシック" panose="020B0400000000000000" pitchFamily="49" charset="-128"/>
              </a:rPr>
              <a:t> 意思決定能力は、</a:t>
            </a:r>
            <a:r>
              <a:rPr lang="ja-JP" altLang="en-US" sz="2400" dirty="0">
                <a:solidFill>
                  <a:srgbClr val="FF0000"/>
                </a:solidFill>
                <a:latin typeface="BIZ UDゴシック" panose="020B0400000000000000" pitchFamily="49" charset="-128"/>
                <a:ea typeface="BIZ UDゴシック" panose="020B0400000000000000" pitchFamily="49" charset="-128"/>
              </a:rPr>
              <a:t>社会心理的・環境的・医学身体的･精神的・神経学的状態によって変化</a:t>
            </a:r>
            <a:r>
              <a:rPr lang="ja-JP" altLang="en-US" sz="2400" dirty="0">
                <a:latin typeface="BIZ UDゴシック" panose="020B0400000000000000" pitchFamily="49" charset="-128"/>
                <a:ea typeface="BIZ UDゴシック" panose="020B0400000000000000" pitchFamily="49" charset="-128"/>
              </a:rPr>
              <a:t>する。</a:t>
            </a:r>
            <a:endParaRPr kumimoji="1" lang="ja-JP" altLang="en-US" sz="2400" dirty="0">
              <a:latin typeface="BIZ UDゴシック" panose="020B0400000000000000" pitchFamily="49" charset="-128"/>
              <a:ea typeface="BIZ UDゴシック" panose="020B0400000000000000" pitchFamily="49" charset="-128"/>
            </a:endParaRPr>
          </a:p>
        </p:txBody>
      </p:sp>
      <p:cxnSp>
        <p:nvCxnSpPr>
          <p:cNvPr id="7" name="直線コネクタ 6">
            <a:extLst>
              <a:ext uri="{FF2B5EF4-FFF2-40B4-BE49-F238E27FC236}">
                <a16:creationId xmlns:a16="http://schemas.microsoft.com/office/drawing/2014/main" id="{86DD69C5-3354-FF33-EC28-317099020CA3}"/>
              </a:ext>
            </a:extLst>
          </p:cNvPr>
          <p:cNvCxnSpPr>
            <a:cxnSpLocks/>
          </p:cNvCxnSpPr>
          <p:nvPr/>
        </p:nvCxnSpPr>
        <p:spPr>
          <a:xfrm>
            <a:off x="247350" y="842196"/>
            <a:ext cx="8649297" cy="0"/>
          </a:xfrm>
          <a:prstGeom prst="line">
            <a:avLst/>
          </a:prstGeom>
          <a:ln w="57150">
            <a:solidFill>
              <a:srgbClr val="C00000"/>
            </a:solidFill>
          </a:ln>
        </p:spPr>
        <p:style>
          <a:lnRef idx="1">
            <a:schemeClr val="dk1"/>
          </a:lnRef>
          <a:fillRef idx="0">
            <a:schemeClr val="dk1"/>
          </a:fillRef>
          <a:effectRef idx="0">
            <a:schemeClr val="dk1"/>
          </a:effectRef>
          <a:fontRef idx="minor">
            <a:schemeClr val="tx1"/>
          </a:fontRef>
        </p:style>
      </p:cxnSp>
      <p:sp>
        <p:nvSpPr>
          <p:cNvPr id="4" name="スライド番号プレースホルダー 3">
            <a:extLst>
              <a:ext uri="{FF2B5EF4-FFF2-40B4-BE49-F238E27FC236}">
                <a16:creationId xmlns:a16="http://schemas.microsoft.com/office/drawing/2014/main" id="{5752D26F-4BB2-0BF7-BC87-B24398B5BB68}"/>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28</a:t>
            </a:fld>
            <a:endParaRPr kumimoji="1" lang="ja-JP" altLang="en-US">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92883A69-8F50-69DB-ABE2-42AE8825F6DE}"/>
              </a:ext>
            </a:extLst>
          </p:cNvPr>
          <p:cNvSpPr txBox="1"/>
          <p:nvPr/>
        </p:nvSpPr>
        <p:spPr>
          <a:xfrm>
            <a:off x="1762006" y="907332"/>
            <a:ext cx="5724644" cy="461665"/>
          </a:xfrm>
          <a:prstGeom prst="rect">
            <a:avLst/>
          </a:prstGeom>
          <a:noFill/>
        </p:spPr>
        <p:txBody>
          <a:bodyPr wrap="none" rtlCol="0">
            <a:spAutoFit/>
          </a:bodyPr>
          <a:lstStyle/>
          <a:p>
            <a:r>
              <a:rPr kumimoji="1" lang="ja-JP" altLang="en-US" sz="2400" dirty="0">
                <a:solidFill>
                  <a:schemeClr val="accent6">
                    <a:lumMod val="75000"/>
                  </a:schemeClr>
                </a:solidFill>
              </a:rPr>
              <a:t>チームがあるから、実現可能性は高まる</a:t>
            </a:r>
          </a:p>
        </p:txBody>
      </p:sp>
    </p:spTree>
    <p:extLst>
      <p:ext uri="{BB962C8B-B14F-4D97-AF65-F5344CB8AC3E}">
        <p14:creationId xmlns:p14="http://schemas.microsoft.com/office/powerpoint/2010/main" val="2641821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350F714-386A-B073-5FAB-D1A2562FEF1E}"/>
              </a:ext>
            </a:extLst>
          </p:cNvPr>
          <p:cNvSpPr txBox="1"/>
          <p:nvPr/>
        </p:nvSpPr>
        <p:spPr>
          <a:xfrm>
            <a:off x="616688" y="276447"/>
            <a:ext cx="8027582" cy="6124754"/>
          </a:xfrm>
          <a:prstGeom prst="rect">
            <a:avLst/>
          </a:prstGeom>
          <a:noFill/>
        </p:spPr>
        <p:txBody>
          <a:bodyPr wrap="square" rtlCol="0">
            <a:spAutoFit/>
          </a:bodyPr>
          <a:lstStyle/>
          <a:p>
            <a:r>
              <a:rPr lang="ja-JP" altLang="en-US" sz="2800" dirty="0">
                <a:latin typeface="BIZ UDゴシック" panose="020B0400000000000000" pitchFamily="49" charset="-128"/>
                <a:ea typeface="BIZ UDゴシック" panose="020B0400000000000000" pitchFamily="49" charset="-128"/>
              </a:rPr>
              <a:t>意思決定能力</a:t>
            </a:r>
            <a:r>
              <a:rPr lang="en-US" altLang="ja-JP" sz="2800" dirty="0">
                <a:latin typeface="BIZ UDゴシック" panose="020B0400000000000000" pitchFamily="49" charset="-128"/>
                <a:ea typeface="BIZ UDゴシック" panose="020B0400000000000000" pitchFamily="49" charset="-128"/>
              </a:rPr>
              <a:t> </a:t>
            </a:r>
            <a:r>
              <a:rPr lang="ja-JP" altLang="en-US" sz="2800" dirty="0">
                <a:latin typeface="BIZ UDゴシック" panose="020B0400000000000000" pitchFamily="49" charset="-128"/>
                <a:ea typeface="BIZ UDゴシック" panose="020B0400000000000000" pitchFamily="49" charset="-128"/>
              </a:rPr>
              <a:t>とは、</a:t>
            </a:r>
            <a:r>
              <a:rPr lang="ja-JP" altLang="en-US" sz="2800" u="sng" dirty="0">
                <a:latin typeface="BIZ UDゴシック" panose="020B0400000000000000" pitchFamily="49" charset="-128"/>
                <a:ea typeface="BIZ UDゴシック" panose="020B0400000000000000" pitchFamily="49" charset="-128"/>
              </a:rPr>
              <a:t>支援を受けて</a:t>
            </a:r>
            <a:r>
              <a:rPr lang="ja-JP" altLang="en-US" sz="2800" dirty="0">
                <a:latin typeface="BIZ UDゴシック" panose="020B0400000000000000" pitchFamily="49" charset="-128"/>
                <a:ea typeface="BIZ UDゴシック" panose="020B0400000000000000" pitchFamily="49" charset="-128"/>
              </a:rPr>
              <a:t>自らの意思を自分で決定することのできる能力</a:t>
            </a:r>
            <a:endParaRPr lang="en-US" altLang="ja-JP" sz="2800" dirty="0">
              <a:latin typeface="BIZ UDゴシック" panose="020B0400000000000000" pitchFamily="49" charset="-128"/>
              <a:ea typeface="BIZ UDゴシック" panose="020B0400000000000000" pitchFamily="49" charset="-128"/>
            </a:endParaRPr>
          </a:p>
          <a:p>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 </a:t>
            </a:r>
            <a:r>
              <a:rPr lang="en-US" altLang="ja-JP" sz="2800" dirty="0">
                <a:latin typeface="BIZ UDゴシック" panose="020B0400000000000000" pitchFamily="49" charset="-128"/>
                <a:ea typeface="BIZ UDゴシック" panose="020B0400000000000000" pitchFamily="49" charset="-128"/>
              </a:rPr>
              <a:t>1. </a:t>
            </a:r>
            <a:r>
              <a:rPr lang="ja-JP" altLang="en-US" sz="2800" dirty="0">
                <a:latin typeface="BIZ UDゴシック" panose="020B0400000000000000" pitchFamily="49" charset="-128"/>
                <a:ea typeface="BIZ UDゴシック" panose="020B0400000000000000" pitchFamily="49" charset="-128"/>
              </a:rPr>
              <a:t>意思決定に必要な情報を理解すること</a:t>
            </a:r>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　　　　　　　　　　　　　（</a:t>
            </a:r>
            <a:r>
              <a:rPr lang="ja-JP" altLang="en-US" sz="2800" dirty="0">
                <a:solidFill>
                  <a:srgbClr val="FF0000"/>
                </a:solidFill>
                <a:latin typeface="BIZ UDゴシック" panose="020B0400000000000000" pitchFamily="49" charset="-128"/>
                <a:ea typeface="BIZ UDゴシック" panose="020B0400000000000000" pitchFamily="49" charset="-128"/>
              </a:rPr>
              <a:t>情報の理解</a:t>
            </a:r>
            <a:r>
              <a:rPr lang="ja-JP" altLang="en-US" sz="2800" dirty="0">
                <a:latin typeface="BIZ UDゴシック" panose="020B0400000000000000" pitchFamily="49" charset="-128"/>
                <a:ea typeface="BIZ UDゴシック" panose="020B0400000000000000" pitchFamily="49" charset="-128"/>
              </a:rPr>
              <a:t>）</a:t>
            </a:r>
            <a:endParaRPr lang="en-US" altLang="ja-JP" sz="2800" dirty="0">
              <a:latin typeface="BIZ UDゴシック" panose="020B0400000000000000" pitchFamily="49" charset="-128"/>
              <a:ea typeface="BIZ UDゴシック" panose="020B0400000000000000" pitchFamily="49" charset="-128"/>
            </a:endParaRPr>
          </a:p>
          <a:p>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 </a:t>
            </a:r>
            <a:r>
              <a:rPr lang="en-US" altLang="ja-JP" sz="2800" dirty="0">
                <a:latin typeface="BIZ UDゴシック" panose="020B0400000000000000" pitchFamily="49" charset="-128"/>
                <a:ea typeface="BIZ UDゴシック" panose="020B0400000000000000" pitchFamily="49" charset="-128"/>
              </a:rPr>
              <a:t>2. </a:t>
            </a:r>
            <a:r>
              <a:rPr lang="ja-JP" altLang="en-US" sz="2800" dirty="0">
                <a:latin typeface="BIZ UDゴシック" panose="020B0400000000000000" pitchFamily="49" charset="-128"/>
                <a:ea typeface="BIZ UDゴシック" panose="020B0400000000000000" pitchFamily="49" charset="-128"/>
              </a:rPr>
              <a:t>意思決定に必要な情報を記憶として</a:t>
            </a:r>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　　保持すること（</a:t>
            </a:r>
            <a:r>
              <a:rPr lang="ja-JP" altLang="en-US" sz="2800" dirty="0">
                <a:solidFill>
                  <a:srgbClr val="FF0000"/>
                </a:solidFill>
                <a:latin typeface="BIZ UDゴシック" panose="020B0400000000000000" pitchFamily="49" charset="-128"/>
                <a:ea typeface="BIZ UDゴシック" panose="020B0400000000000000" pitchFamily="49" charset="-128"/>
              </a:rPr>
              <a:t>記憶保持</a:t>
            </a:r>
            <a:r>
              <a:rPr lang="ja-JP" altLang="en-US" sz="2800" dirty="0">
                <a:latin typeface="BIZ UDゴシック" panose="020B0400000000000000" pitchFamily="49" charset="-128"/>
                <a:ea typeface="BIZ UDゴシック" panose="020B0400000000000000" pitchFamily="49" charset="-128"/>
              </a:rPr>
              <a:t>）</a:t>
            </a:r>
            <a:endParaRPr lang="en-US" altLang="ja-JP" sz="2800" dirty="0">
              <a:latin typeface="BIZ UDゴシック" panose="020B0400000000000000" pitchFamily="49" charset="-128"/>
              <a:ea typeface="BIZ UDゴシック" panose="020B0400000000000000" pitchFamily="49" charset="-128"/>
            </a:endParaRPr>
          </a:p>
          <a:p>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 </a:t>
            </a:r>
            <a:r>
              <a:rPr lang="en-US" altLang="ja-JP" sz="2800" dirty="0">
                <a:latin typeface="BIZ UDゴシック" panose="020B0400000000000000" pitchFamily="49" charset="-128"/>
                <a:ea typeface="BIZ UDゴシック" panose="020B0400000000000000" pitchFamily="49" charset="-128"/>
              </a:rPr>
              <a:t>3. </a:t>
            </a:r>
            <a:r>
              <a:rPr lang="ja-JP" altLang="en-US" sz="2800" dirty="0">
                <a:latin typeface="BIZ UDゴシック" panose="020B0400000000000000" pitchFamily="49" charset="-128"/>
                <a:ea typeface="BIZ UDゴシック" panose="020B0400000000000000" pitchFamily="49" charset="-128"/>
              </a:rPr>
              <a:t>意思決定に必要な情報を選択肢の中で</a:t>
            </a:r>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　　比べて考えることができること（</a:t>
            </a:r>
            <a:r>
              <a:rPr lang="ja-JP" altLang="en-US" sz="2800" dirty="0">
                <a:solidFill>
                  <a:srgbClr val="FF0000"/>
                </a:solidFill>
                <a:latin typeface="BIZ UDゴシック" panose="020B0400000000000000" pitchFamily="49" charset="-128"/>
                <a:ea typeface="BIZ UDゴシック" panose="020B0400000000000000" pitchFamily="49" charset="-128"/>
              </a:rPr>
              <a:t>比較検討</a:t>
            </a:r>
            <a:r>
              <a:rPr lang="ja-JP" altLang="en-US" sz="2800" dirty="0">
                <a:latin typeface="BIZ UDゴシック" panose="020B0400000000000000" pitchFamily="49" charset="-128"/>
                <a:ea typeface="BIZ UDゴシック" panose="020B0400000000000000" pitchFamily="49" charset="-128"/>
              </a:rPr>
              <a:t>）</a:t>
            </a:r>
            <a:endParaRPr lang="en-US" altLang="ja-JP" sz="2800" dirty="0">
              <a:latin typeface="BIZ UDゴシック" panose="020B0400000000000000" pitchFamily="49" charset="-128"/>
              <a:ea typeface="BIZ UDゴシック" panose="020B0400000000000000" pitchFamily="49" charset="-128"/>
            </a:endParaRPr>
          </a:p>
          <a:p>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 </a:t>
            </a:r>
            <a:r>
              <a:rPr lang="en-US" altLang="ja-JP" sz="2800" dirty="0">
                <a:latin typeface="BIZ UDゴシック" panose="020B0400000000000000" pitchFamily="49" charset="-128"/>
                <a:ea typeface="BIZ UDゴシック" panose="020B0400000000000000" pitchFamily="49" charset="-128"/>
              </a:rPr>
              <a:t>4. </a:t>
            </a:r>
            <a:r>
              <a:rPr lang="ja-JP" altLang="en-US" sz="2800" dirty="0">
                <a:latin typeface="BIZ UDゴシック" panose="020B0400000000000000" pitchFamily="49" charset="-128"/>
                <a:ea typeface="BIZ UDゴシック" panose="020B0400000000000000" pitchFamily="49" charset="-128"/>
              </a:rPr>
              <a:t>自分の意思決定を口頭又は手話その他の手段</a:t>
            </a:r>
            <a:endParaRPr lang="en-US" altLang="ja-JP" sz="2800" dirty="0">
              <a:latin typeface="BIZ UDゴシック" panose="020B0400000000000000" pitchFamily="49" charset="-128"/>
              <a:ea typeface="BIZ UDゴシック" panose="020B0400000000000000" pitchFamily="49" charset="-128"/>
            </a:endParaRPr>
          </a:p>
          <a:p>
            <a:r>
              <a:rPr lang="ja-JP" altLang="en-US" sz="2800" dirty="0">
                <a:latin typeface="BIZ UDゴシック" panose="020B0400000000000000" pitchFamily="49" charset="-128"/>
                <a:ea typeface="BIZ UDゴシック" panose="020B0400000000000000" pitchFamily="49" charset="-128"/>
              </a:rPr>
              <a:t>　　を用いて表現すること（</a:t>
            </a:r>
            <a:r>
              <a:rPr lang="ja-JP" altLang="en-US" sz="2800" dirty="0">
                <a:solidFill>
                  <a:srgbClr val="FF0000"/>
                </a:solidFill>
                <a:latin typeface="BIZ UDゴシック" panose="020B0400000000000000" pitchFamily="49" charset="-128"/>
                <a:ea typeface="BIZ UDゴシック" panose="020B0400000000000000" pitchFamily="49" charset="-128"/>
              </a:rPr>
              <a:t>意思の表現</a:t>
            </a:r>
            <a:r>
              <a:rPr lang="ja-JP" altLang="en-US" sz="2800" dirty="0">
                <a:latin typeface="BIZ UDゴシック" panose="020B0400000000000000" pitchFamily="49" charset="-128"/>
                <a:ea typeface="BIZ UDゴシック" panose="020B0400000000000000" pitchFamily="49" charset="-128"/>
              </a:rPr>
              <a:t>）</a:t>
            </a:r>
            <a:endParaRPr kumimoji="1" lang="ja-JP" altLang="en-US" sz="2800"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81CE5412-BC32-33CD-8204-5AF5EEB0BDD0}"/>
              </a:ext>
            </a:extLst>
          </p:cNvPr>
          <p:cNvSpPr txBox="1"/>
          <p:nvPr/>
        </p:nvSpPr>
        <p:spPr>
          <a:xfrm>
            <a:off x="1590253" y="6396887"/>
            <a:ext cx="5963492" cy="369332"/>
          </a:xfrm>
          <a:prstGeom prst="rect">
            <a:avLst/>
          </a:prstGeom>
          <a:noFill/>
        </p:spPr>
        <p:txBody>
          <a:bodyPr wrap="none" rtlCol="0">
            <a:spAutoFit/>
          </a:bodyPr>
          <a:lstStyle/>
          <a:p>
            <a:r>
              <a:rPr lang="ja-JP" altLang="en-US" dirty="0">
                <a:latin typeface="BIZ UDゴシック" panose="020B0400000000000000" pitchFamily="49" charset="-128"/>
                <a:ea typeface="BIZ UDゴシック" panose="020B0400000000000000" pitchFamily="49" charset="-128"/>
              </a:rPr>
              <a:t>「意思決定支援を踏まえた後見事務のガイドライン」</a:t>
            </a:r>
            <a:r>
              <a:rPr lang="en-US" altLang="ja-JP" dirty="0">
                <a:latin typeface="BIZ UDゴシック" panose="020B0400000000000000" pitchFamily="49" charset="-128"/>
                <a:ea typeface="BIZ UDゴシック" panose="020B0400000000000000" pitchFamily="49" charset="-128"/>
              </a:rPr>
              <a:t>p3</a:t>
            </a:r>
            <a:endParaRPr kumimoji="1" lang="ja-JP" altLang="en-US" dirty="0">
              <a:latin typeface="BIZ UDゴシック" panose="020B0400000000000000" pitchFamily="49" charset="-128"/>
              <a:ea typeface="BIZ UDゴシック" panose="020B0400000000000000" pitchFamily="49" charset="-128"/>
            </a:endParaRPr>
          </a:p>
        </p:txBody>
      </p:sp>
      <p:cxnSp>
        <p:nvCxnSpPr>
          <p:cNvPr id="5" name="直線コネクタ 4">
            <a:extLst>
              <a:ext uri="{FF2B5EF4-FFF2-40B4-BE49-F238E27FC236}">
                <a16:creationId xmlns:a16="http://schemas.microsoft.com/office/drawing/2014/main" id="{B87EEFEB-D610-2C22-FD8F-8B2683D390AF}"/>
              </a:ext>
            </a:extLst>
          </p:cNvPr>
          <p:cNvCxnSpPr>
            <a:cxnSpLocks/>
          </p:cNvCxnSpPr>
          <p:nvPr/>
        </p:nvCxnSpPr>
        <p:spPr>
          <a:xfrm>
            <a:off x="247351" y="1288764"/>
            <a:ext cx="8649297" cy="0"/>
          </a:xfrm>
          <a:prstGeom prst="line">
            <a:avLst/>
          </a:prstGeom>
          <a:ln w="57150">
            <a:solidFill>
              <a:srgbClr val="C00000"/>
            </a:solidFill>
          </a:ln>
        </p:spPr>
        <p:style>
          <a:lnRef idx="1">
            <a:schemeClr val="dk1"/>
          </a:lnRef>
          <a:fillRef idx="0">
            <a:schemeClr val="dk1"/>
          </a:fillRef>
          <a:effectRef idx="0">
            <a:schemeClr val="dk1"/>
          </a:effectRef>
          <a:fontRef idx="minor">
            <a:schemeClr val="tx1"/>
          </a:fontRef>
        </p:style>
      </p:cxnSp>
      <p:sp>
        <p:nvSpPr>
          <p:cNvPr id="2" name="スライド番号プレースホルダー 1">
            <a:extLst>
              <a:ext uri="{FF2B5EF4-FFF2-40B4-BE49-F238E27FC236}">
                <a16:creationId xmlns:a16="http://schemas.microsoft.com/office/drawing/2014/main" id="{244F2D59-93B5-0711-4E34-B6329EC7EC93}"/>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29</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167549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831779-5CCE-E35E-CEEE-0527691C6F05}"/>
              </a:ext>
            </a:extLst>
          </p:cNvPr>
          <p:cNvSpPr>
            <a:spLocks noGrp="1"/>
          </p:cNvSpPr>
          <p:nvPr>
            <p:ph type="title"/>
          </p:nvPr>
        </p:nvSpPr>
        <p:spPr/>
        <p:txBody>
          <a:bodyPr>
            <a:normAutofit/>
          </a:bodyPr>
          <a:lstStyle/>
          <a:p>
            <a:r>
              <a:rPr lang="ja-JP" altLang="en-US">
                <a:latin typeface="BIZ UDゴシック" panose="020B0400000000000000" pitchFamily="49" charset="-128"/>
                <a:ea typeface="BIZ UDゴシック" panose="020B0400000000000000" pitchFamily="49" charset="-128"/>
              </a:rPr>
              <a:t>意思決定支援等に係る</a:t>
            </a:r>
            <a:br>
              <a:rPr lang="en-US" altLang="ja-JP" dirty="0">
                <a:latin typeface="BIZ UDゴシック" panose="020B0400000000000000" pitchFamily="49" charset="-128"/>
                <a:ea typeface="BIZ UDゴシック" panose="020B0400000000000000" pitchFamily="49" charset="-128"/>
              </a:rPr>
            </a:br>
            <a:r>
              <a:rPr lang="ja-JP" altLang="en-US">
                <a:latin typeface="BIZ UDゴシック" panose="020B0400000000000000" pitchFamily="49" charset="-128"/>
                <a:ea typeface="BIZ UDゴシック" panose="020B0400000000000000" pitchFamily="49" charset="-128"/>
              </a:rPr>
              <a:t>各種ガイドライン</a:t>
            </a:r>
            <a:endParaRPr kumimoji="1" lang="ja-JP" altLang="en-US">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339C0B28-2594-78DB-CCFC-16997E89ED6A}"/>
              </a:ext>
            </a:extLst>
          </p:cNvPr>
          <p:cNvSpPr>
            <a:spLocks noGrp="1"/>
          </p:cNvSpPr>
          <p:nvPr>
            <p:ph idx="1"/>
          </p:nvPr>
        </p:nvSpPr>
        <p:spPr>
          <a:xfrm>
            <a:off x="789214" y="1845242"/>
            <a:ext cx="8354786" cy="4858204"/>
          </a:xfrm>
        </p:spPr>
        <p:txBody>
          <a:bodyPr>
            <a:normAutofit/>
          </a:bodyPr>
          <a:lstStyle/>
          <a:p>
            <a:r>
              <a:rPr lang="ja-JP" altLang="en-US" b="1" dirty="0">
                <a:solidFill>
                  <a:schemeClr val="accent2">
                    <a:lumMod val="75000"/>
                  </a:schemeClr>
                </a:solidFill>
                <a:effectLst/>
                <a:latin typeface="BIZ UDゴシック" panose="020B0400000000000000" pitchFamily="49" charset="-128"/>
                <a:ea typeface="BIZ UDゴシック" panose="020B0400000000000000" pitchFamily="49" charset="-128"/>
              </a:rPr>
              <a:t>障害福祉サービス等</a:t>
            </a:r>
            <a:r>
              <a:rPr lang="ja-JP" altLang="en-US" dirty="0">
                <a:solidFill>
                  <a:schemeClr val="accent2">
                    <a:lumMod val="75000"/>
                  </a:schemeClr>
                </a:solidFill>
                <a:effectLst/>
                <a:latin typeface="BIZ UDゴシック" panose="020B0400000000000000" pitchFamily="49" charset="-128"/>
                <a:ea typeface="BIZ UDゴシック" panose="020B0400000000000000" pitchFamily="49" charset="-128"/>
              </a:rPr>
              <a:t>の提供に係る</a:t>
            </a:r>
            <a:r>
              <a:rPr lang="ja-JP" altLang="en-US" dirty="0">
                <a:solidFill>
                  <a:schemeClr val="accent2">
                    <a:lumMod val="75000"/>
                  </a:schemeClr>
                </a:solidFill>
                <a:latin typeface="BIZ UDゴシック" panose="020B0400000000000000" pitchFamily="49" charset="-128"/>
                <a:ea typeface="BIZ UDゴシック" panose="020B0400000000000000" pitchFamily="49" charset="-128"/>
              </a:rPr>
              <a:t>　　　　　　　　</a:t>
            </a:r>
            <a:r>
              <a:rPr lang="ja-JP" altLang="en-US" dirty="0">
                <a:solidFill>
                  <a:schemeClr val="accent2">
                    <a:lumMod val="75000"/>
                  </a:schemeClr>
                </a:solidFill>
                <a:effectLst/>
                <a:latin typeface="BIZ UDゴシック" panose="020B0400000000000000" pitchFamily="49" charset="-128"/>
                <a:ea typeface="BIZ UDゴシック" panose="020B0400000000000000" pitchFamily="49" charset="-128"/>
              </a:rPr>
              <a:t>意思決定支援ガイドライン</a:t>
            </a:r>
            <a:endParaRPr lang="ja-JP" altLang="en-US" b="1" dirty="0">
              <a:solidFill>
                <a:schemeClr val="accent2">
                  <a:lumMod val="75000"/>
                </a:schemeClr>
              </a:solidFill>
              <a:effectLst/>
              <a:latin typeface="BIZ UDゴシック" panose="020B0400000000000000" pitchFamily="49" charset="-128"/>
              <a:ea typeface="BIZ UDゴシック" panose="020B0400000000000000" pitchFamily="49" charset="-128"/>
            </a:endParaRPr>
          </a:p>
          <a:p>
            <a:r>
              <a:rPr lang="ja-JP" altLang="en-US" b="1" dirty="0">
                <a:solidFill>
                  <a:schemeClr val="accent2">
                    <a:lumMod val="75000"/>
                  </a:schemeClr>
                </a:solidFill>
                <a:latin typeface="BIZ UDゴシック" panose="020B0400000000000000" pitchFamily="49" charset="-128"/>
                <a:ea typeface="BIZ UDゴシック" panose="020B0400000000000000" pitchFamily="49" charset="-128"/>
              </a:rPr>
              <a:t>認知症の人</a:t>
            </a:r>
            <a:r>
              <a:rPr lang="ja-JP" altLang="en-US" dirty="0">
                <a:solidFill>
                  <a:schemeClr val="accent2">
                    <a:lumMod val="75000"/>
                  </a:schemeClr>
                </a:solidFill>
                <a:latin typeface="BIZ UDゴシック" panose="020B0400000000000000" pitchFamily="49" charset="-128"/>
                <a:ea typeface="BIZ UDゴシック" panose="020B0400000000000000" pitchFamily="49" charset="-128"/>
              </a:rPr>
              <a:t>の日常生活・社会生活における　　　　意思決定支援ガイドライン</a:t>
            </a:r>
            <a:endParaRPr lang="en-US" altLang="ja-JP" b="1" dirty="0">
              <a:solidFill>
                <a:schemeClr val="accent2">
                  <a:lumMod val="75000"/>
                </a:schemeClr>
              </a:solidFill>
              <a:latin typeface="BIZ UDゴシック" panose="020B0400000000000000" pitchFamily="49" charset="-128"/>
              <a:ea typeface="BIZ UDゴシック" panose="020B0400000000000000" pitchFamily="49" charset="-128"/>
            </a:endParaRPr>
          </a:p>
          <a:p>
            <a:r>
              <a:rPr lang="ja-JP" altLang="en-US" b="1" dirty="0">
                <a:solidFill>
                  <a:schemeClr val="accent2">
                    <a:lumMod val="75000"/>
                  </a:schemeClr>
                </a:solidFill>
                <a:latin typeface="BIZ UDゴシック" panose="020B0400000000000000" pitchFamily="49" charset="-128"/>
                <a:ea typeface="BIZ UDゴシック" panose="020B0400000000000000" pitchFamily="49" charset="-128"/>
              </a:rPr>
              <a:t>人生の最終段階における医療・ケア</a:t>
            </a:r>
            <a:r>
              <a:rPr lang="ja-JP" altLang="en-US" dirty="0">
                <a:solidFill>
                  <a:schemeClr val="accent2">
                    <a:lumMod val="75000"/>
                  </a:schemeClr>
                </a:solidFill>
                <a:latin typeface="BIZ UDゴシック" panose="020B0400000000000000" pitchFamily="49" charset="-128"/>
                <a:ea typeface="BIZ UDゴシック" panose="020B0400000000000000" pitchFamily="49" charset="-128"/>
              </a:rPr>
              <a:t>の　　　　　　決定プロセスに関するガイドライン</a:t>
            </a:r>
            <a:endParaRPr lang="en-US" altLang="ja-JP" b="1" dirty="0">
              <a:solidFill>
                <a:schemeClr val="accent2">
                  <a:lumMod val="75000"/>
                </a:schemeClr>
              </a:solidFill>
              <a:latin typeface="BIZ UDゴシック" panose="020B0400000000000000" pitchFamily="49" charset="-128"/>
              <a:ea typeface="BIZ UDゴシック" panose="020B0400000000000000" pitchFamily="49" charset="-128"/>
            </a:endParaRPr>
          </a:p>
          <a:p>
            <a:r>
              <a:rPr lang="ja-JP" altLang="en-US" b="1" dirty="0">
                <a:solidFill>
                  <a:schemeClr val="accent2">
                    <a:lumMod val="75000"/>
                  </a:schemeClr>
                </a:solidFill>
                <a:latin typeface="BIZ UDゴシック" panose="020B0400000000000000" pitchFamily="49" charset="-128"/>
                <a:ea typeface="BIZ UDゴシック" panose="020B0400000000000000" pitchFamily="49" charset="-128"/>
              </a:rPr>
              <a:t>身寄りがない人の入院及び医療</a:t>
            </a:r>
            <a:r>
              <a:rPr lang="ja-JP" altLang="en-US" dirty="0">
                <a:solidFill>
                  <a:schemeClr val="accent2">
                    <a:lumMod val="75000"/>
                  </a:schemeClr>
                </a:solidFill>
                <a:latin typeface="BIZ UDゴシック" panose="020B0400000000000000" pitchFamily="49" charset="-128"/>
                <a:ea typeface="BIZ UDゴシック" panose="020B0400000000000000" pitchFamily="49" charset="-128"/>
              </a:rPr>
              <a:t>に係る意思決定が困難な人への支援に関するガイドライン</a:t>
            </a:r>
            <a:endParaRPr lang="en-US" altLang="ja-JP" b="1" dirty="0">
              <a:solidFill>
                <a:schemeClr val="accent2">
                  <a:lumMod val="75000"/>
                </a:schemeClr>
              </a:solidFill>
              <a:latin typeface="BIZ UDゴシック" panose="020B0400000000000000" pitchFamily="49" charset="-128"/>
              <a:ea typeface="BIZ UDゴシック" panose="020B0400000000000000" pitchFamily="49" charset="-128"/>
            </a:endParaRPr>
          </a:p>
          <a:p>
            <a:r>
              <a:rPr lang="ja-JP" altLang="en-US" dirty="0">
                <a:solidFill>
                  <a:schemeClr val="accent2">
                    <a:lumMod val="75000"/>
                  </a:schemeClr>
                </a:solidFill>
                <a:latin typeface="BIZ UDゴシック" panose="020B0400000000000000" pitchFamily="49" charset="-128"/>
                <a:ea typeface="BIZ UDゴシック" panose="020B0400000000000000" pitchFamily="49" charset="-128"/>
              </a:rPr>
              <a:t>意思決定支援を踏まえた</a:t>
            </a:r>
            <a:r>
              <a:rPr lang="ja-JP" altLang="en-US" b="1" dirty="0">
                <a:solidFill>
                  <a:schemeClr val="accent2">
                    <a:lumMod val="75000"/>
                  </a:schemeClr>
                </a:solidFill>
                <a:latin typeface="BIZ UDゴシック" panose="020B0400000000000000" pitchFamily="49" charset="-128"/>
                <a:ea typeface="BIZ UDゴシック" panose="020B0400000000000000" pitchFamily="49" charset="-128"/>
              </a:rPr>
              <a:t>後見事務</a:t>
            </a:r>
            <a:r>
              <a:rPr lang="ja-JP" altLang="en-US" dirty="0">
                <a:solidFill>
                  <a:schemeClr val="accent2">
                    <a:lumMod val="75000"/>
                  </a:schemeClr>
                </a:solidFill>
                <a:latin typeface="BIZ UDゴシック" panose="020B0400000000000000" pitchFamily="49" charset="-128"/>
                <a:ea typeface="BIZ UDゴシック" panose="020B0400000000000000" pitchFamily="49" charset="-128"/>
              </a:rPr>
              <a:t>のガイドライン</a:t>
            </a:r>
          </a:p>
          <a:p>
            <a:endParaRPr lang="ja-JP" altLang="en-US" b="1" dirty="0">
              <a:solidFill>
                <a:schemeClr val="accent2">
                  <a:lumMod val="75000"/>
                </a:schemeClr>
              </a:solidFill>
              <a:latin typeface="BIZ UDゴシック" panose="020B0400000000000000" pitchFamily="49" charset="-128"/>
              <a:ea typeface="BIZ UDゴシック" panose="020B0400000000000000" pitchFamily="49" charset="-128"/>
            </a:endParaRPr>
          </a:p>
          <a:p>
            <a:endParaRPr lang="en-US" altLang="ja-JP" b="1" dirty="0">
              <a:solidFill>
                <a:schemeClr val="accent2">
                  <a:lumMod val="75000"/>
                </a:schemeClr>
              </a:solidFill>
              <a:latin typeface="BIZ UDゴシック" panose="020B0400000000000000" pitchFamily="49" charset="-128"/>
              <a:ea typeface="BIZ UDゴシック" panose="020B0400000000000000" pitchFamily="49" charset="-128"/>
            </a:endParaRPr>
          </a:p>
          <a:p>
            <a:endParaRPr kumimoji="1" lang="ja-JP" altLang="en-US" b="1" dirty="0">
              <a:solidFill>
                <a:schemeClr val="accent2">
                  <a:lumMod val="75000"/>
                </a:schemeClr>
              </a:solidFill>
              <a:latin typeface="BIZ UDゴシック" panose="020B0400000000000000" pitchFamily="49" charset="-128"/>
              <a:ea typeface="BIZ UDゴシック" panose="020B0400000000000000" pitchFamily="49" charset="-128"/>
            </a:endParaRPr>
          </a:p>
        </p:txBody>
      </p:sp>
      <p:sp>
        <p:nvSpPr>
          <p:cNvPr id="4" name="正方形/長方形 3">
            <a:extLst>
              <a:ext uri="{FF2B5EF4-FFF2-40B4-BE49-F238E27FC236}">
                <a16:creationId xmlns:a16="http://schemas.microsoft.com/office/drawing/2014/main" id="{1AD80341-27D5-7998-0868-4DE837A4752A}"/>
              </a:ext>
            </a:extLst>
          </p:cNvPr>
          <p:cNvSpPr/>
          <p:nvPr/>
        </p:nvSpPr>
        <p:spPr>
          <a:xfrm>
            <a:off x="563335" y="365126"/>
            <a:ext cx="65315" cy="649287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 name="スライド番号プレースホルダー 4">
            <a:extLst>
              <a:ext uri="{FF2B5EF4-FFF2-40B4-BE49-F238E27FC236}">
                <a16:creationId xmlns:a16="http://schemas.microsoft.com/office/drawing/2014/main" id="{E93FCD62-F358-173A-F41F-B8C9E9940E6F}"/>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3</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458456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a:extLst>
              <a:ext uri="{FF2B5EF4-FFF2-40B4-BE49-F238E27FC236}">
                <a16:creationId xmlns:a16="http://schemas.microsoft.com/office/drawing/2014/main" id="{89FCDE7A-6BE2-EE87-20DA-C019385CF0C9}"/>
              </a:ext>
            </a:extLst>
          </p:cNvPr>
          <p:cNvSpPr/>
          <p:nvPr/>
        </p:nvSpPr>
        <p:spPr>
          <a:xfrm>
            <a:off x="256803" y="404037"/>
            <a:ext cx="8440630" cy="461665"/>
          </a:xfrm>
          <a:prstGeom prst="roundRect">
            <a:avLst>
              <a:gd name="adj" fmla="val 50000"/>
            </a:avLst>
          </a:prstGeom>
          <a:solidFill>
            <a:srgbClr val="F07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303372BA-8073-E55B-8EB3-9A416388C4F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38281" t="29254"/>
          <a:stretch/>
        </p:blipFill>
        <p:spPr>
          <a:xfrm>
            <a:off x="1830421" y="1867265"/>
            <a:ext cx="5431616" cy="4586698"/>
          </a:xfrm>
          <a:prstGeom prst="rect">
            <a:avLst/>
          </a:prstGeom>
        </p:spPr>
      </p:pic>
      <p:sp>
        <p:nvSpPr>
          <p:cNvPr id="3" name="テキスト ボックス 2">
            <a:extLst>
              <a:ext uri="{FF2B5EF4-FFF2-40B4-BE49-F238E27FC236}">
                <a16:creationId xmlns:a16="http://schemas.microsoft.com/office/drawing/2014/main" id="{3520D1FC-C7D2-29ED-3FF9-9CC7B52D0E46}"/>
              </a:ext>
            </a:extLst>
          </p:cNvPr>
          <p:cNvSpPr txBox="1"/>
          <p:nvPr/>
        </p:nvSpPr>
        <p:spPr>
          <a:xfrm>
            <a:off x="-191386" y="1252984"/>
            <a:ext cx="9494907" cy="769441"/>
          </a:xfrm>
          <a:prstGeom prst="rect">
            <a:avLst/>
          </a:prstGeom>
          <a:noFill/>
        </p:spPr>
        <p:txBody>
          <a:bodyPr wrap="none" rtlCol="0">
            <a:spAutoFit/>
          </a:bodyPr>
          <a:lstStyle/>
          <a:p>
            <a:r>
              <a:rPr lang="ja-JP" altLang="en-US" sz="2200" b="1">
                <a:solidFill>
                  <a:srgbClr val="CD4C41"/>
                </a:solidFill>
                <a:effectLst/>
                <a:latin typeface="Helvetica" pitchFamily="2" charset="0"/>
              </a:rPr>
              <a:t>「本人は意思決定支援を受ける対象（客体）である」から、</a:t>
            </a:r>
            <a:endParaRPr lang="en-US" altLang="ja-JP" sz="2200" b="1" dirty="0">
              <a:solidFill>
                <a:srgbClr val="CD4C41"/>
              </a:solidFill>
              <a:effectLst/>
              <a:latin typeface="Helvetica" pitchFamily="2" charset="0"/>
            </a:endParaRPr>
          </a:p>
          <a:p>
            <a:r>
              <a:rPr lang="ja-JP" altLang="en-US" sz="2200" b="1">
                <a:solidFill>
                  <a:srgbClr val="CD4C41"/>
                </a:solidFill>
                <a:effectLst/>
                <a:latin typeface="Helvetica" pitchFamily="2" charset="0"/>
              </a:rPr>
              <a:t>「本人は支援を受けて意思決定を行う主体である」という視点への転換。</a:t>
            </a:r>
          </a:p>
        </p:txBody>
      </p:sp>
      <p:sp>
        <p:nvSpPr>
          <p:cNvPr id="4" name="テキスト ボックス 3">
            <a:extLst>
              <a:ext uri="{FF2B5EF4-FFF2-40B4-BE49-F238E27FC236}">
                <a16:creationId xmlns:a16="http://schemas.microsoft.com/office/drawing/2014/main" id="{BA57F3E0-A378-43F0-632E-98C405AAD412}"/>
              </a:ext>
            </a:extLst>
          </p:cNvPr>
          <p:cNvSpPr txBox="1"/>
          <p:nvPr/>
        </p:nvSpPr>
        <p:spPr>
          <a:xfrm>
            <a:off x="1224366" y="404037"/>
            <a:ext cx="6037671" cy="461665"/>
          </a:xfrm>
          <a:prstGeom prst="rect">
            <a:avLst/>
          </a:prstGeom>
          <a:noFill/>
          <a:ln>
            <a:noFill/>
          </a:ln>
        </p:spPr>
        <p:txBody>
          <a:bodyPr wrap="square" rtlCol="0">
            <a:spAutoFit/>
          </a:bodyPr>
          <a:lstStyle/>
          <a:p>
            <a:r>
              <a:rPr kumimoji="1" lang="ja-JP" altLang="en-US" sz="2400" b="1">
                <a:solidFill>
                  <a:schemeClr val="bg1"/>
                </a:solidFill>
              </a:rPr>
              <a:t>本人とともに課題を解決していくチーム像</a:t>
            </a:r>
          </a:p>
        </p:txBody>
      </p:sp>
      <p:pic>
        <p:nvPicPr>
          <p:cNvPr id="6" name="Picture 2">
            <a:extLst>
              <a:ext uri="{FF2B5EF4-FFF2-40B4-BE49-F238E27FC236}">
                <a16:creationId xmlns:a16="http://schemas.microsoft.com/office/drawing/2014/main" id="{179B0FB6-7284-818B-D947-2C49FC388A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8150" y="5999845"/>
            <a:ext cx="786165" cy="78616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8BD6F34F-B11F-ED63-68F9-84A3AA7AD99F}"/>
              </a:ext>
            </a:extLst>
          </p:cNvPr>
          <p:cNvSpPr txBox="1"/>
          <p:nvPr/>
        </p:nvSpPr>
        <p:spPr>
          <a:xfrm>
            <a:off x="3728838" y="6355123"/>
            <a:ext cx="4568879" cy="430887"/>
          </a:xfrm>
          <a:prstGeom prst="rect">
            <a:avLst/>
          </a:prstGeom>
          <a:noFill/>
        </p:spPr>
        <p:txBody>
          <a:bodyPr wrap="none" rtlCol="0">
            <a:spAutoFit/>
          </a:bodyPr>
          <a:lstStyle/>
          <a:p>
            <a:r>
              <a:rPr kumimoji="1" lang="ja-JP" altLang="en-US" sz="1100" dirty="0"/>
              <a:t>「私のことは私とともに決めてほしい」後見事務のガイドライン</a:t>
            </a:r>
            <a:endParaRPr kumimoji="1" lang="en" altLang="ja-JP" sz="1100" dirty="0"/>
          </a:p>
          <a:p>
            <a:r>
              <a:rPr kumimoji="1" lang="en" altLang="ja-JP" sz="1100" dirty="0"/>
              <a:t>https://guardianship.mhlw.go.jp/common/uploads/2021/02/guardian02.pdf</a:t>
            </a:r>
            <a:endParaRPr kumimoji="1" lang="ja-JP" altLang="en-US" sz="1100" dirty="0"/>
          </a:p>
        </p:txBody>
      </p:sp>
      <p:sp>
        <p:nvSpPr>
          <p:cNvPr id="7" name="スライド番号プレースホルダー 6">
            <a:extLst>
              <a:ext uri="{FF2B5EF4-FFF2-40B4-BE49-F238E27FC236}">
                <a16:creationId xmlns:a16="http://schemas.microsoft.com/office/drawing/2014/main" id="{1F8E606E-1CB6-0BD9-6DE2-E108448741D2}"/>
              </a:ext>
            </a:extLst>
          </p:cNvPr>
          <p:cNvSpPr>
            <a:spLocks noGrp="1"/>
          </p:cNvSpPr>
          <p:nvPr>
            <p:ph type="sldNum" sz="quarter" idx="12"/>
          </p:nvPr>
        </p:nvSpPr>
        <p:spPr/>
        <p:txBody>
          <a:bodyPr/>
          <a:lstStyle/>
          <a:p>
            <a:fld id="{60AB3B61-F870-1F49-804F-05ADACC18ECA}" type="slidenum">
              <a:rPr kumimoji="1" lang="ja-JP" altLang="en-US" smtClean="0"/>
              <a:t>30</a:t>
            </a:fld>
            <a:endParaRPr kumimoji="1" lang="ja-JP" altLang="en-US"/>
          </a:p>
        </p:txBody>
      </p:sp>
    </p:spTree>
    <p:extLst>
      <p:ext uri="{BB962C8B-B14F-4D97-AF65-F5344CB8AC3E}">
        <p14:creationId xmlns:p14="http://schemas.microsoft.com/office/powerpoint/2010/main" val="1613971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C327DC78-6388-FE14-BF21-F68FAF9A396D}"/>
              </a:ext>
            </a:extLst>
          </p:cNvPr>
          <p:cNvPicPr>
            <a:picLocks noChangeAspect="1"/>
          </p:cNvPicPr>
          <p:nvPr/>
        </p:nvPicPr>
        <p:blipFill rotWithShape="1">
          <a:blip r:embed="rId2"/>
          <a:srcRect t="12597"/>
          <a:stretch/>
        </p:blipFill>
        <p:spPr>
          <a:xfrm>
            <a:off x="188267" y="1471403"/>
            <a:ext cx="8577701" cy="4551322"/>
          </a:xfrm>
          <a:prstGeom prst="rect">
            <a:avLst/>
          </a:prstGeom>
        </p:spPr>
      </p:pic>
      <p:sp>
        <p:nvSpPr>
          <p:cNvPr id="5" name="角丸四角形 4">
            <a:extLst>
              <a:ext uri="{FF2B5EF4-FFF2-40B4-BE49-F238E27FC236}">
                <a16:creationId xmlns:a16="http://schemas.microsoft.com/office/drawing/2014/main" id="{89FCDE7A-6BE2-EE87-20DA-C019385CF0C9}"/>
              </a:ext>
            </a:extLst>
          </p:cNvPr>
          <p:cNvSpPr/>
          <p:nvPr/>
        </p:nvSpPr>
        <p:spPr>
          <a:xfrm>
            <a:off x="256803" y="404037"/>
            <a:ext cx="8440630" cy="461665"/>
          </a:xfrm>
          <a:prstGeom prst="roundRect">
            <a:avLst>
              <a:gd name="adj" fmla="val 50000"/>
            </a:avLst>
          </a:prstGeom>
          <a:solidFill>
            <a:srgbClr val="F07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520D1FC-C7D2-29ED-3FF9-9CC7B52D0E46}"/>
              </a:ext>
            </a:extLst>
          </p:cNvPr>
          <p:cNvSpPr txBox="1"/>
          <p:nvPr/>
        </p:nvSpPr>
        <p:spPr>
          <a:xfrm>
            <a:off x="1634275" y="1051039"/>
            <a:ext cx="6109365" cy="430887"/>
          </a:xfrm>
          <a:prstGeom prst="rect">
            <a:avLst/>
          </a:prstGeom>
          <a:noFill/>
        </p:spPr>
        <p:txBody>
          <a:bodyPr wrap="none" rtlCol="0">
            <a:spAutoFit/>
          </a:bodyPr>
          <a:lstStyle/>
          <a:p>
            <a:r>
              <a:rPr lang="ja-JP" altLang="en-US" sz="2200" b="1">
                <a:solidFill>
                  <a:srgbClr val="CD4C41"/>
                </a:solidFill>
                <a:effectLst/>
                <a:latin typeface="Helvetica" pitchFamily="2" charset="0"/>
              </a:rPr>
              <a:t>いずれの支援も専門職と非専門職の関与がある</a:t>
            </a:r>
          </a:p>
        </p:txBody>
      </p:sp>
      <p:sp>
        <p:nvSpPr>
          <p:cNvPr id="4" name="テキスト ボックス 3">
            <a:extLst>
              <a:ext uri="{FF2B5EF4-FFF2-40B4-BE49-F238E27FC236}">
                <a16:creationId xmlns:a16="http://schemas.microsoft.com/office/drawing/2014/main" id="{BA57F3E0-A378-43F0-632E-98C405AAD412}"/>
              </a:ext>
            </a:extLst>
          </p:cNvPr>
          <p:cNvSpPr txBox="1"/>
          <p:nvPr/>
        </p:nvSpPr>
        <p:spPr>
          <a:xfrm>
            <a:off x="1792396" y="404037"/>
            <a:ext cx="6037671" cy="461665"/>
          </a:xfrm>
          <a:prstGeom prst="rect">
            <a:avLst/>
          </a:prstGeom>
          <a:noFill/>
          <a:ln>
            <a:noFill/>
          </a:ln>
        </p:spPr>
        <p:txBody>
          <a:bodyPr wrap="square" rtlCol="0">
            <a:spAutoFit/>
          </a:bodyPr>
          <a:lstStyle/>
          <a:p>
            <a:r>
              <a:rPr kumimoji="1" lang="ja-JP" altLang="en-US" sz="2400" b="1">
                <a:solidFill>
                  <a:schemeClr val="bg1"/>
                </a:solidFill>
              </a:rPr>
              <a:t>権利擁護を支える際の支援の３つの輪</a:t>
            </a:r>
          </a:p>
        </p:txBody>
      </p:sp>
      <p:pic>
        <p:nvPicPr>
          <p:cNvPr id="7170" name="Picture 2">
            <a:extLst>
              <a:ext uri="{FF2B5EF4-FFF2-40B4-BE49-F238E27FC236}">
                <a16:creationId xmlns:a16="http://schemas.microsoft.com/office/drawing/2014/main" id="{A2BF543B-2172-EC0B-15E2-9D38499A0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150" y="5999845"/>
            <a:ext cx="786165" cy="78616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645D2B49-6052-3C82-663B-DE90297952B8}"/>
              </a:ext>
            </a:extLst>
          </p:cNvPr>
          <p:cNvSpPr txBox="1"/>
          <p:nvPr/>
        </p:nvSpPr>
        <p:spPr>
          <a:xfrm>
            <a:off x="3728838" y="6355123"/>
            <a:ext cx="4568879" cy="430887"/>
          </a:xfrm>
          <a:prstGeom prst="rect">
            <a:avLst/>
          </a:prstGeom>
          <a:noFill/>
        </p:spPr>
        <p:txBody>
          <a:bodyPr wrap="none" rtlCol="0">
            <a:spAutoFit/>
          </a:bodyPr>
          <a:lstStyle/>
          <a:p>
            <a:r>
              <a:rPr kumimoji="1" lang="ja-JP" altLang="en-US" sz="1100" dirty="0"/>
              <a:t>「私のことは私とともに決めてほしい」後見事務のガイドライン</a:t>
            </a:r>
            <a:endParaRPr kumimoji="1" lang="en" altLang="ja-JP" sz="1100" dirty="0"/>
          </a:p>
          <a:p>
            <a:r>
              <a:rPr kumimoji="1" lang="en" altLang="ja-JP" sz="1100" dirty="0"/>
              <a:t>https://guardianship.mhlw.go.jp/common/uploads/2021/02/guardian02.pdf</a:t>
            </a:r>
            <a:endParaRPr kumimoji="1" lang="ja-JP" altLang="en-US" sz="1100" dirty="0"/>
          </a:p>
        </p:txBody>
      </p:sp>
      <p:sp>
        <p:nvSpPr>
          <p:cNvPr id="9" name="正方形/長方形 8">
            <a:extLst>
              <a:ext uri="{FF2B5EF4-FFF2-40B4-BE49-F238E27FC236}">
                <a16:creationId xmlns:a16="http://schemas.microsoft.com/office/drawing/2014/main" id="{D5FC9010-9BED-5451-7050-250E41585D4B}"/>
              </a:ext>
            </a:extLst>
          </p:cNvPr>
          <p:cNvSpPr/>
          <p:nvPr/>
        </p:nvSpPr>
        <p:spPr>
          <a:xfrm>
            <a:off x="188267" y="1435843"/>
            <a:ext cx="2299752" cy="651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8D32E76A-B593-237C-1C67-A4B4E4F07B05}"/>
              </a:ext>
            </a:extLst>
          </p:cNvPr>
          <p:cNvSpPr>
            <a:spLocks noGrp="1"/>
          </p:cNvSpPr>
          <p:nvPr>
            <p:ph type="sldNum" sz="quarter" idx="12"/>
          </p:nvPr>
        </p:nvSpPr>
        <p:spPr/>
        <p:txBody>
          <a:bodyPr/>
          <a:lstStyle/>
          <a:p>
            <a:fld id="{60AB3B61-F870-1F49-804F-05ADACC18ECA}" type="slidenum">
              <a:rPr kumimoji="1" lang="ja-JP" altLang="en-US" smtClean="0"/>
              <a:t>31</a:t>
            </a:fld>
            <a:endParaRPr kumimoji="1" lang="ja-JP" altLang="en-US"/>
          </a:p>
        </p:txBody>
      </p:sp>
    </p:spTree>
    <p:extLst>
      <p:ext uri="{BB962C8B-B14F-4D97-AF65-F5344CB8AC3E}">
        <p14:creationId xmlns:p14="http://schemas.microsoft.com/office/powerpoint/2010/main" val="296801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4F5E6A3-230A-1C29-9776-80628A38BA66}"/>
              </a:ext>
            </a:extLst>
          </p:cNvPr>
          <p:cNvPicPr>
            <a:picLocks noChangeAspect="1"/>
          </p:cNvPicPr>
          <p:nvPr/>
        </p:nvPicPr>
        <p:blipFill rotWithShape="1">
          <a:blip r:embed="rId2"/>
          <a:srcRect b="86154"/>
          <a:stretch/>
        </p:blipFill>
        <p:spPr>
          <a:xfrm>
            <a:off x="685800" y="625428"/>
            <a:ext cx="7772400" cy="637953"/>
          </a:xfrm>
          <a:prstGeom prst="rect">
            <a:avLst/>
          </a:prstGeom>
        </p:spPr>
      </p:pic>
      <p:pic>
        <p:nvPicPr>
          <p:cNvPr id="3" name="図 2">
            <a:extLst>
              <a:ext uri="{FF2B5EF4-FFF2-40B4-BE49-F238E27FC236}">
                <a16:creationId xmlns:a16="http://schemas.microsoft.com/office/drawing/2014/main" id="{C0B146A6-7E64-A89C-BDD3-5F49E03FF7CA}"/>
              </a:ext>
            </a:extLst>
          </p:cNvPr>
          <p:cNvPicPr>
            <a:picLocks noChangeAspect="1"/>
          </p:cNvPicPr>
          <p:nvPr/>
        </p:nvPicPr>
        <p:blipFill rotWithShape="1">
          <a:blip r:embed="rId3"/>
          <a:srcRect b="80533"/>
          <a:stretch/>
        </p:blipFill>
        <p:spPr>
          <a:xfrm>
            <a:off x="685800" y="4197941"/>
            <a:ext cx="7772400" cy="666247"/>
          </a:xfrm>
          <a:prstGeom prst="rect">
            <a:avLst/>
          </a:prstGeom>
        </p:spPr>
      </p:pic>
      <p:pic>
        <p:nvPicPr>
          <p:cNvPr id="4" name="図 3">
            <a:extLst>
              <a:ext uri="{FF2B5EF4-FFF2-40B4-BE49-F238E27FC236}">
                <a16:creationId xmlns:a16="http://schemas.microsoft.com/office/drawing/2014/main" id="{E6B27B3C-18DC-A9FA-C230-2AD161C5E84E}"/>
              </a:ext>
            </a:extLst>
          </p:cNvPr>
          <p:cNvPicPr>
            <a:picLocks noChangeAspect="1"/>
          </p:cNvPicPr>
          <p:nvPr/>
        </p:nvPicPr>
        <p:blipFill rotWithShape="1">
          <a:blip r:embed="rId2"/>
          <a:srcRect t="31538" b="10309"/>
          <a:stretch/>
        </p:blipFill>
        <p:spPr>
          <a:xfrm>
            <a:off x="742950" y="1320356"/>
            <a:ext cx="7772400" cy="2679405"/>
          </a:xfrm>
          <a:prstGeom prst="rect">
            <a:avLst/>
          </a:prstGeom>
        </p:spPr>
      </p:pic>
      <p:pic>
        <p:nvPicPr>
          <p:cNvPr id="5" name="図 4">
            <a:extLst>
              <a:ext uri="{FF2B5EF4-FFF2-40B4-BE49-F238E27FC236}">
                <a16:creationId xmlns:a16="http://schemas.microsoft.com/office/drawing/2014/main" id="{80B244D7-FC4F-D5C8-6460-9C2BE5AECC49}"/>
              </a:ext>
            </a:extLst>
          </p:cNvPr>
          <p:cNvPicPr>
            <a:picLocks noChangeAspect="1"/>
          </p:cNvPicPr>
          <p:nvPr/>
        </p:nvPicPr>
        <p:blipFill rotWithShape="1">
          <a:blip r:embed="rId3"/>
          <a:srcRect t="45147" b="5146"/>
          <a:stretch/>
        </p:blipFill>
        <p:spPr>
          <a:xfrm>
            <a:off x="685800" y="4921163"/>
            <a:ext cx="7772400" cy="1701209"/>
          </a:xfrm>
          <a:prstGeom prst="rect">
            <a:avLst/>
          </a:prstGeom>
        </p:spPr>
      </p:pic>
      <p:sp>
        <p:nvSpPr>
          <p:cNvPr id="6" name="テキスト ボックス 5">
            <a:extLst>
              <a:ext uri="{FF2B5EF4-FFF2-40B4-BE49-F238E27FC236}">
                <a16:creationId xmlns:a16="http://schemas.microsoft.com/office/drawing/2014/main" id="{985517B5-6D42-3306-54B9-BC8EBB55EDC6}"/>
              </a:ext>
            </a:extLst>
          </p:cNvPr>
          <p:cNvSpPr txBox="1"/>
          <p:nvPr/>
        </p:nvSpPr>
        <p:spPr>
          <a:xfrm>
            <a:off x="559179" y="317651"/>
            <a:ext cx="5121915" cy="307777"/>
          </a:xfrm>
          <a:prstGeom prst="rect">
            <a:avLst/>
          </a:prstGeom>
          <a:noFill/>
        </p:spPr>
        <p:txBody>
          <a:bodyPr wrap="none" rtlCol="0">
            <a:spAutoFit/>
          </a:bodyPr>
          <a:lstStyle/>
          <a:p>
            <a:r>
              <a:rPr lang="ja-JP" altLang="en-US" sz="1400" i="0" dirty="0">
                <a:effectLst/>
                <a:latin typeface="BIZ UDゴシック" panose="020B0400000000000000" pitchFamily="49" charset="-128"/>
                <a:ea typeface="BIZ UDゴシック" panose="020B0400000000000000" pitchFamily="49" charset="-128"/>
              </a:rPr>
              <a:t>「認知症の人の意思決定支援ガイドライン研修テキスト」</a:t>
            </a:r>
            <a:r>
              <a:rPr lang="en-US" altLang="ja-JP" sz="1400" i="0" dirty="0">
                <a:effectLst/>
                <a:latin typeface="BIZ UDゴシック" panose="020B0400000000000000" pitchFamily="49" charset="-128"/>
                <a:ea typeface="BIZ UDゴシック" panose="020B0400000000000000" pitchFamily="49" charset="-128"/>
              </a:rPr>
              <a:t>p23</a:t>
            </a:r>
            <a:endParaRPr kumimoji="1" lang="ja-JP" altLang="en-US" sz="1400" dirty="0">
              <a:latin typeface="BIZ UDゴシック" panose="020B0400000000000000" pitchFamily="49" charset="-128"/>
              <a:ea typeface="BIZ UDゴシック" panose="020B0400000000000000" pitchFamily="49" charset="-128"/>
            </a:endParaRPr>
          </a:p>
        </p:txBody>
      </p:sp>
      <p:sp>
        <p:nvSpPr>
          <p:cNvPr id="7" name="スライド番号プレースホルダー 6">
            <a:extLst>
              <a:ext uri="{FF2B5EF4-FFF2-40B4-BE49-F238E27FC236}">
                <a16:creationId xmlns:a16="http://schemas.microsoft.com/office/drawing/2014/main" id="{23F68101-9FFF-661D-84B5-BADA524DC703}"/>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32</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533412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4FB018-9567-7020-5DDB-67CBFF949ED2}"/>
              </a:ext>
            </a:extLst>
          </p:cNvPr>
          <p:cNvSpPr>
            <a:spLocks noGrp="1"/>
          </p:cNvSpPr>
          <p:nvPr>
            <p:ph type="title"/>
          </p:nvPr>
        </p:nvSpPr>
        <p:spPr>
          <a:xfrm>
            <a:off x="628650" y="194013"/>
            <a:ext cx="7886700" cy="1325563"/>
          </a:xfrm>
        </p:spPr>
        <p:txBody>
          <a:bodyPr/>
          <a:lstStyle/>
          <a:p>
            <a:r>
              <a:rPr lang="ja-JP" altLang="en-US" sz="4400" dirty="0">
                <a:latin typeface="BIZ UDゴシック" panose="020B0400000000000000" pitchFamily="49" charset="-128"/>
                <a:ea typeface="BIZ UDゴシック" panose="020B0400000000000000" pitchFamily="49" charset="-128"/>
              </a:rPr>
              <a:t>代理代行決定の限界</a:t>
            </a: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DF46F93F-21C7-6324-030A-80F1AC14C83D}"/>
              </a:ext>
            </a:extLst>
          </p:cNvPr>
          <p:cNvSpPr>
            <a:spLocks noGrp="1"/>
          </p:cNvSpPr>
          <p:nvPr>
            <p:ph idx="1"/>
          </p:nvPr>
        </p:nvSpPr>
        <p:spPr>
          <a:xfrm>
            <a:off x="308344" y="1825625"/>
            <a:ext cx="8495414" cy="4490116"/>
          </a:xfrm>
        </p:spPr>
        <p:txBody>
          <a:bodyPr>
            <a:normAutofit/>
          </a:bodyPr>
          <a:lstStyle/>
          <a:p>
            <a:pPr marL="0" indent="0">
              <a:buNone/>
            </a:pPr>
            <a:r>
              <a:rPr lang="ja-JP" altLang="en-US" sz="2800" dirty="0">
                <a:latin typeface="BIZ UDゴシック" panose="020B0400000000000000" pitchFamily="49" charset="-128"/>
                <a:ea typeface="BIZ UDゴシック" panose="020B0400000000000000" pitchFamily="49" charset="-128"/>
              </a:rPr>
              <a:t>プロセスを踏めば代理代行決定が、すべて許容されるわけではない。</a:t>
            </a:r>
            <a:endParaRPr lang="en-US" altLang="ja-JP" sz="2800" dirty="0">
              <a:latin typeface="BIZ UDゴシック" panose="020B0400000000000000" pitchFamily="49" charset="-128"/>
              <a:ea typeface="BIZ UDゴシック" panose="020B0400000000000000" pitchFamily="49" charset="-128"/>
            </a:endParaRPr>
          </a:p>
          <a:p>
            <a:pPr marL="0" indent="0">
              <a:buNone/>
            </a:pPr>
            <a:r>
              <a:rPr lang="ja-JP" altLang="en-US" sz="2800" dirty="0">
                <a:latin typeface="BIZ UDゴシック" panose="020B0400000000000000" pitchFamily="49" charset="-128"/>
                <a:ea typeface="BIZ UDゴシック" panose="020B0400000000000000" pitchFamily="49" charset="-128"/>
              </a:rPr>
              <a:t>＜出来ない行為の例＞</a:t>
            </a:r>
            <a:endParaRPr lang="en-US" altLang="ja-JP" sz="2800" dirty="0">
              <a:latin typeface="BIZ UDゴシック" panose="020B0400000000000000" pitchFamily="49" charset="-128"/>
              <a:ea typeface="BIZ UDゴシック" panose="020B0400000000000000" pitchFamily="49" charset="-128"/>
            </a:endParaRPr>
          </a:p>
          <a:p>
            <a:pPr marL="0" indent="0">
              <a:buNone/>
            </a:pPr>
            <a:r>
              <a:rPr lang="ja-JP" altLang="en-US" dirty="0">
                <a:latin typeface="BIZ UDゴシック" panose="020B0400000000000000" pitchFamily="49" charset="-128"/>
                <a:ea typeface="BIZ UDゴシック" panose="020B0400000000000000" pitchFamily="49" charset="-128"/>
              </a:rPr>
              <a:t>・</a:t>
            </a:r>
            <a:r>
              <a:rPr lang="ja-JP" altLang="en-US" sz="2800" dirty="0">
                <a:solidFill>
                  <a:srgbClr val="FF0000"/>
                </a:solidFill>
                <a:latin typeface="BIZ UDゴシック" panose="020B0400000000000000" pitchFamily="49" charset="-128"/>
                <a:ea typeface="BIZ UDゴシック" panose="020B0400000000000000" pitchFamily="49" charset="-128"/>
              </a:rPr>
              <a:t>身分行為の代理</a:t>
            </a:r>
            <a:r>
              <a:rPr lang="ja-JP" altLang="en-US" sz="2800" dirty="0">
                <a:latin typeface="BIZ UDゴシック" panose="020B0400000000000000" pitchFamily="49" charset="-128"/>
                <a:ea typeface="BIZ UDゴシック" panose="020B0400000000000000" pitchFamily="49" charset="-128"/>
              </a:rPr>
              <a:t>（結婚，養子縁組，離婚，離縁）</a:t>
            </a:r>
            <a:endParaRPr lang="en-US" altLang="ja-JP" sz="2800" dirty="0">
              <a:latin typeface="BIZ UDゴシック" panose="020B0400000000000000" pitchFamily="49" charset="-128"/>
              <a:ea typeface="BIZ UDゴシック" panose="020B0400000000000000" pitchFamily="49" charset="-128"/>
            </a:endParaRPr>
          </a:p>
          <a:p>
            <a:pPr marL="0" indent="0">
              <a:buNone/>
            </a:pPr>
            <a:r>
              <a:rPr lang="ja-JP" altLang="en-US" dirty="0">
                <a:latin typeface="BIZ UDゴシック" panose="020B0400000000000000" pitchFamily="49" charset="-128"/>
                <a:ea typeface="BIZ UDゴシック" panose="020B0400000000000000" pitchFamily="49" charset="-128"/>
              </a:rPr>
              <a:t>・</a:t>
            </a:r>
            <a:r>
              <a:rPr lang="ja-JP" altLang="en-US" sz="2800" dirty="0">
                <a:solidFill>
                  <a:srgbClr val="FF0000"/>
                </a:solidFill>
                <a:latin typeface="BIZ UDゴシック" panose="020B0400000000000000" pitchFamily="49" charset="-128"/>
                <a:ea typeface="BIZ UDゴシック" panose="020B0400000000000000" pitchFamily="49" charset="-128"/>
              </a:rPr>
              <a:t>法律上の権限又は裁判所の許可を得なければ</a:t>
            </a:r>
            <a:endParaRPr lang="en-US" altLang="ja-JP" sz="2800" dirty="0">
              <a:solidFill>
                <a:srgbClr val="FF0000"/>
              </a:solidFill>
              <a:latin typeface="BIZ UDゴシック" panose="020B0400000000000000" pitchFamily="49" charset="-128"/>
              <a:ea typeface="BIZ UDゴシック" panose="020B0400000000000000" pitchFamily="49" charset="-128"/>
            </a:endParaRPr>
          </a:p>
          <a:p>
            <a:pPr marL="0" indent="0">
              <a:buNone/>
            </a:pPr>
            <a:r>
              <a:rPr lang="ja-JP" altLang="en-US" dirty="0">
                <a:solidFill>
                  <a:srgbClr val="FF0000"/>
                </a:solidFill>
                <a:latin typeface="BIZ UDゴシック" panose="020B0400000000000000" pitchFamily="49" charset="-128"/>
                <a:ea typeface="BIZ UDゴシック" panose="020B0400000000000000" pitchFamily="49" charset="-128"/>
              </a:rPr>
              <a:t>　</a:t>
            </a:r>
            <a:r>
              <a:rPr lang="ja-JP" altLang="en-US" sz="2800" dirty="0">
                <a:solidFill>
                  <a:srgbClr val="FF0000"/>
                </a:solidFill>
                <a:latin typeface="BIZ UDゴシック" panose="020B0400000000000000" pitchFamily="49" charset="-128"/>
                <a:ea typeface="BIZ UDゴシック" panose="020B0400000000000000" pitchFamily="49" charset="-128"/>
              </a:rPr>
              <a:t>できない代理行為</a:t>
            </a:r>
            <a:r>
              <a:rPr lang="ja-JP" altLang="en-US" sz="2800" dirty="0">
                <a:latin typeface="BIZ UDゴシック" panose="020B0400000000000000" pitchFamily="49" charset="-128"/>
                <a:ea typeface="BIZ UDゴシック" panose="020B0400000000000000" pitchFamily="49" charset="-128"/>
              </a:rPr>
              <a:t> </a:t>
            </a:r>
            <a:r>
              <a:rPr lang="ja-JP" altLang="en-US" sz="2800" dirty="0">
                <a:solidFill>
                  <a:schemeClr val="accent6">
                    <a:lumMod val="75000"/>
                  </a:schemeClr>
                </a:solidFill>
                <a:latin typeface="BIZ UDゴシック" panose="020B0400000000000000" pitchFamily="49" charset="-128"/>
                <a:ea typeface="BIZ UDゴシック" panose="020B0400000000000000" pitchFamily="49" charset="-128"/>
              </a:rPr>
              <a:t>→成年後見</a:t>
            </a:r>
            <a:endParaRPr lang="en-US" altLang="ja-JP" sz="2800" dirty="0">
              <a:solidFill>
                <a:schemeClr val="accent6">
                  <a:lumMod val="75000"/>
                </a:schemeClr>
              </a:solidFill>
              <a:latin typeface="BIZ UDゴシック" panose="020B0400000000000000" pitchFamily="49" charset="-128"/>
              <a:ea typeface="BIZ UDゴシック" panose="020B0400000000000000" pitchFamily="49" charset="-128"/>
            </a:endParaRPr>
          </a:p>
          <a:p>
            <a:pPr marL="457200" lvl="1" indent="0">
              <a:buNone/>
            </a:pPr>
            <a:r>
              <a:rPr lang="ja-JP" altLang="en-US" dirty="0">
                <a:latin typeface="BIZ UDゴシック" panose="020B0400000000000000" pitchFamily="49" charset="-128"/>
                <a:ea typeface="BIZ UDゴシック" panose="020B0400000000000000" pitchFamily="49" charset="-128"/>
              </a:rPr>
              <a:t>例）「意思能力」が欠けている本人の預貯金の引出や</a:t>
            </a:r>
            <a:endParaRPr lang="en-US" altLang="ja-JP" dirty="0">
              <a:latin typeface="BIZ UDゴシック" panose="020B0400000000000000" pitchFamily="49" charset="-128"/>
              <a:ea typeface="BIZ UDゴシック" panose="020B0400000000000000" pitchFamily="49" charset="-128"/>
            </a:endParaRPr>
          </a:p>
          <a:p>
            <a:pPr marL="457200" lvl="1" indent="0">
              <a:buNone/>
            </a:pPr>
            <a:r>
              <a:rPr lang="ja-JP" altLang="en-US" dirty="0">
                <a:latin typeface="BIZ UDゴシック" panose="020B0400000000000000" pitchFamily="49" charset="-128"/>
                <a:ea typeface="BIZ UDゴシック" panose="020B0400000000000000" pitchFamily="49" charset="-128"/>
              </a:rPr>
              <a:t>　　口座の維持管理 、不動産その他金融資産の処分 </a:t>
            </a:r>
            <a:endParaRPr lang="en-US" altLang="ja-JP" dirty="0">
              <a:latin typeface="BIZ UDゴシック" panose="020B0400000000000000" pitchFamily="49" charset="-128"/>
              <a:ea typeface="BIZ UDゴシック" panose="020B0400000000000000" pitchFamily="49" charset="-128"/>
            </a:endParaRPr>
          </a:p>
          <a:p>
            <a:pPr marL="457200" lvl="1" indent="0">
              <a:buNone/>
            </a:pPr>
            <a:r>
              <a:rPr lang="ja-JP" altLang="en-US" dirty="0">
                <a:latin typeface="BIZ UDゴシック" panose="020B0400000000000000" pitchFamily="49" charset="-128"/>
                <a:ea typeface="BIZ UDゴシック" panose="020B0400000000000000" pitchFamily="49" charset="-128"/>
              </a:rPr>
              <a:t>　　「意思能力」が欠けている本人の賃貸借契約、</a:t>
            </a:r>
            <a:endParaRPr lang="en-US" altLang="ja-JP" dirty="0">
              <a:latin typeface="BIZ UDゴシック" panose="020B0400000000000000" pitchFamily="49" charset="-128"/>
              <a:ea typeface="BIZ UDゴシック" panose="020B0400000000000000" pitchFamily="49" charset="-128"/>
            </a:endParaRPr>
          </a:p>
          <a:p>
            <a:pPr marL="457200" lvl="1" indent="0">
              <a:buNone/>
            </a:pPr>
            <a:r>
              <a:rPr lang="ja-JP" altLang="en-US" dirty="0">
                <a:latin typeface="BIZ UDゴシック" panose="020B0400000000000000" pitchFamily="49" charset="-128"/>
                <a:ea typeface="BIZ UDゴシック" panose="020B0400000000000000" pitchFamily="49" charset="-128"/>
              </a:rPr>
              <a:t>　　施設入所契約など</a:t>
            </a:r>
            <a:endParaRPr kumimoji="1" lang="ja-JP" altLang="en-US" dirty="0">
              <a:latin typeface="BIZ UDゴシック" panose="020B0400000000000000" pitchFamily="49" charset="-128"/>
              <a:ea typeface="BIZ UDゴシック" panose="020B0400000000000000" pitchFamily="49" charset="-128"/>
            </a:endParaRPr>
          </a:p>
        </p:txBody>
      </p:sp>
      <p:cxnSp>
        <p:nvCxnSpPr>
          <p:cNvPr id="4" name="直線コネクタ 3">
            <a:extLst>
              <a:ext uri="{FF2B5EF4-FFF2-40B4-BE49-F238E27FC236}">
                <a16:creationId xmlns:a16="http://schemas.microsoft.com/office/drawing/2014/main" id="{7F4C967E-56C9-9088-C50E-5835BB2AAAB6}"/>
              </a:ext>
            </a:extLst>
          </p:cNvPr>
          <p:cNvCxnSpPr>
            <a:cxnSpLocks/>
          </p:cNvCxnSpPr>
          <p:nvPr/>
        </p:nvCxnSpPr>
        <p:spPr>
          <a:xfrm>
            <a:off x="247351" y="1288764"/>
            <a:ext cx="8649297" cy="0"/>
          </a:xfrm>
          <a:prstGeom prst="line">
            <a:avLst/>
          </a:prstGeom>
          <a:ln w="57150">
            <a:solidFill>
              <a:srgbClr val="C00000"/>
            </a:solidFill>
          </a:ln>
        </p:spPr>
        <p:style>
          <a:lnRef idx="1">
            <a:schemeClr val="dk1"/>
          </a:lnRef>
          <a:fillRef idx="0">
            <a:schemeClr val="dk1"/>
          </a:fillRef>
          <a:effectRef idx="0">
            <a:schemeClr val="dk1"/>
          </a:effectRef>
          <a:fontRef idx="minor">
            <a:schemeClr val="tx1"/>
          </a:fontRef>
        </p:style>
      </p:cxnSp>
      <p:sp>
        <p:nvSpPr>
          <p:cNvPr id="5" name="テキスト ボックス 4">
            <a:extLst>
              <a:ext uri="{FF2B5EF4-FFF2-40B4-BE49-F238E27FC236}">
                <a16:creationId xmlns:a16="http://schemas.microsoft.com/office/drawing/2014/main" id="{80313400-76FD-20D0-133F-44BA28A71666}"/>
              </a:ext>
            </a:extLst>
          </p:cNvPr>
          <p:cNvSpPr txBox="1"/>
          <p:nvPr/>
        </p:nvSpPr>
        <p:spPr>
          <a:xfrm>
            <a:off x="2441944" y="6339753"/>
            <a:ext cx="4698722" cy="477054"/>
          </a:xfrm>
          <a:prstGeom prst="rect">
            <a:avLst/>
          </a:prstGeom>
          <a:noFill/>
        </p:spPr>
        <p:txBody>
          <a:bodyPr wrap="none" rtlCol="0">
            <a:spAutoFit/>
          </a:bodyPr>
          <a:lstStyle/>
          <a:p>
            <a:r>
              <a:rPr lang="ja-JP" altLang="en-US" sz="1400" dirty="0">
                <a:latin typeface="BIZ UDゴシック" panose="020B0400000000000000" pitchFamily="49" charset="-128"/>
                <a:ea typeface="BIZ UDゴシック" panose="020B0400000000000000" pitchFamily="49" charset="-128"/>
              </a:rPr>
              <a:t>「意思決定に向けた支援プロセス」</a:t>
            </a:r>
            <a:r>
              <a:rPr lang="en-US" altLang="ja-JP" sz="1400" dirty="0">
                <a:latin typeface="BIZ UDゴシック" panose="020B0400000000000000" pitchFamily="49" charset="-128"/>
                <a:ea typeface="BIZ UDゴシック" panose="020B0400000000000000" pitchFamily="49" charset="-128"/>
              </a:rPr>
              <a:t>p15</a:t>
            </a:r>
          </a:p>
          <a:p>
            <a:r>
              <a:rPr lang="en" altLang="ja-JP" sz="1100" dirty="0">
                <a:latin typeface="BIZ UDゴシック" panose="020B0400000000000000" pitchFamily="49" charset="-128"/>
                <a:ea typeface="BIZ UDゴシック" panose="020B0400000000000000" pitchFamily="49" charset="-128"/>
              </a:rPr>
              <a:t>http://www.rehab.go.jp/College/japanese/kenshu/2020/pdf/PG19.pdf</a:t>
            </a:r>
            <a:endParaRPr kumimoji="1" lang="ja-JP" altLang="en-US" dirty="0">
              <a:latin typeface="BIZ UDゴシック" panose="020B0400000000000000" pitchFamily="49" charset="-128"/>
              <a:ea typeface="BIZ UDゴシック" panose="020B0400000000000000" pitchFamily="49" charset="-128"/>
            </a:endParaRPr>
          </a:p>
        </p:txBody>
      </p:sp>
      <p:pic>
        <p:nvPicPr>
          <p:cNvPr id="10242" name="Picture 2">
            <a:extLst>
              <a:ext uri="{FF2B5EF4-FFF2-40B4-BE49-F238E27FC236}">
                <a16:creationId xmlns:a16="http://schemas.microsoft.com/office/drawing/2014/main" id="{AFEC0987-9DC8-6F4D-CA1E-75284BA59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2276" y="6018979"/>
            <a:ext cx="825731" cy="825731"/>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1127F2FA-3EB1-F5E7-5CD6-EA4A968B83D3}"/>
              </a:ext>
            </a:extLst>
          </p:cNvPr>
          <p:cNvSpPr txBox="1"/>
          <p:nvPr/>
        </p:nvSpPr>
        <p:spPr>
          <a:xfrm>
            <a:off x="364314" y="1351227"/>
            <a:ext cx="8388845" cy="276999"/>
          </a:xfrm>
          <a:prstGeom prst="rect">
            <a:avLst/>
          </a:prstGeom>
          <a:noFill/>
        </p:spPr>
        <p:txBody>
          <a:bodyPr wrap="square" rtlCol="0">
            <a:spAutoFit/>
          </a:bodyPr>
          <a:lstStyle/>
          <a:p>
            <a:r>
              <a:rPr lang="ja-JP" altLang="en-US" sz="1200">
                <a:solidFill>
                  <a:srgbClr val="CD4C41"/>
                </a:solidFill>
                <a:latin typeface="BIZ UDゴシック" panose="020B0400000000000000" pitchFamily="49" charset="-128"/>
                <a:ea typeface="BIZ UDゴシック" panose="020B0400000000000000" pitchFamily="49" charset="-128"/>
              </a:rPr>
              <a:t>民法第３条の２ 法律行為の当事者が意 思表示をした時に意思能力を有しなかったときは、 その法律行為は無効とする。</a:t>
            </a:r>
            <a:endParaRPr kumimoji="1" lang="ja-JP" altLang="en-US" sz="1200">
              <a:solidFill>
                <a:srgbClr val="CD4C41"/>
              </a:solidFill>
              <a:latin typeface="BIZ UDゴシック" panose="020B0400000000000000" pitchFamily="49" charset="-128"/>
              <a:ea typeface="BIZ UDゴシック" panose="020B0400000000000000" pitchFamily="49" charset="-128"/>
            </a:endParaRPr>
          </a:p>
        </p:txBody>
      </p:sp>
      <p:sp>
        <p:nvSpPr>
          <p:cNvPr id="7" name="スライド番号プレースホルダー 6">
            <a:extLst>
              <a:ext uri="{FF2B5EF4-FFF2-40B4-BE49-F238E27FC236}">
                <a16:creationId xmlns:a16="http://schemas.microsoft.com/office/drawing/2014/main" id="{CC4F15D5-CA50-8207-04AC-60837D8F422D}"/>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33</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479302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3ECE95-A7EA-254D-9031-449B24A90E11}"/>
              </a:ext>
            </a:extLst>
          </p:cNvPr>
          <p:cNvSpPr>
            <a:spLocks noGrp="1"/>
          </p:cNvSpPr>
          <p:nvPr>
            <p:ph type="title"/>
          </p:nvPr>
        </p:nvSpPr>
        <p:spPr>
          <a:xfrm>
            <a:off x="628650" y="705370"/>
            <a:ext cx="7886700" cy="733627"/>
          </a:xfrm>
        </p:spPr>
        <p:txBody>
          <a:bodyPr>
            <a:normAutofit/>
          </a:bodyPr>
          <a:lstStyle/>
          <a:p>
            <a:pPr algn="ctr"/>
            <a:r>
              <a:rPr lang="ja-JP" altLang="en-US" sz="3600">
                <a:latin typeface="BIZ UDゴシック" panose="020B0400000000000000" pitchFamily="49" charset="-128"/>
                <a:ea typeface="BIZ UDゴシック" panose="020B0400000000000000" pitchFamily="49" charset="-128"/>
              </a:rPr>
              <a:t>成年後見の類型</a:t>
            </a:r>
            <a:endParaRPr kumimoji="1" lang="ja-JP" altLang="en-US" sz="3600">
              <a:latin typeface="BIZ UDゴシック" panose="020B0400000000000000" pitchFamily="49" charset="-128"/>
              <a:ea typeface="BIZ UDゴシック" panose="020B0400000000000000" pitchFamily="49" charset="-128"/>
            </a:endParaRPr>
          </a:p>
        </p:txBody>
      </p:sp>
      <p:sp>
        <p:nvSpPr>
          <p:cNvPr id="5" name="正方形/長方形 4">
            <a:extLst>
              <a:ext uri="{FF2B5EF4-FFF2-40B4-BE49-F238E27FC236}">
                <a16:creationId xmlns:a16="http://schemas.microsoft.com/office/drawing/2014/main" id="{4F0CA09F-64B5-6C4C-BC58-FE5B981D9C06}"/>
              </a:ext>
            </a:extLst>
          </p:cNvPr>
          <p:cNvSpPr/>
          <p:nvPr/>
        </p:nvSpPr>
        <p:spPr>
          <a:xfrm>
            <a:off x="628650" y="1446416"/>
            <a:ext cx="3793721" cy="3070910"/>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E531660B-C7EA-8D4C-A922-B0D81AF202A7}"/>
              </a:ext>
            </a:extLst>
          </p:cNvPr>
          <p:cNvSpPr/>
          <p:nvPr/>
        </p:nvSpPr>
        <p:spPr>
          <a:xfrm>
            <a:off x="4572000" y="1446415"/>
            <a:ext cx="3793721" cy="49049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 name="正方形/長方形 6">
            <a:extLst>
              <a:ext uri="{FF2B5EF4-FFF2-40B4-BE49-F238E27FC236}">
                <a16:creationId xmlns:a16="http://schemas.microsoft.com/office/drawing/2014/main" id="{9B206515-FB5E-4B4E-8485-96B34CC4ABB3}"/>
              </a:ext>
            </a:extLst>
          </p:cNvPr>
          <p:cNvSpPr/>
          <p:nvPr/>
        </p:nvSpPr>
        <p:spPr>
          <a:xfrm>
            <a:off x="725979" y="1446415"/>
            <a:ext cx="3599062" cy="492443"/>
          </a:xfrm>
          <a:prstGeom prst="rect">
            <a:avLst/>
          </a:prstGeom>
          <a:noFill/>
        </p:spPr>
        <p:txBody>
          <a:bodyPr wrap="none" lIns="91440" tIns="45720" rIns="91440" bIns="45720">
            <a:spAutoFit/>
          </a:bodyPr>
          <a:lstStyle/>
          <a:p>
            <a:pPr algn="ctr"/>
            <a:r>
              <a:rPr lang="ja-JP" altLang="en-US" sz="2600" b="1" spc="50">
                <a:ln w="0"/>
                <a:solidFill>
                  <a:schemeClr val="bg2"/>
                </a:solidFill>
                <a:effectLst>
                  <a:innerShdw blurRad="63500" dist="50800" dir="13500000">
                    <a:srgbClr val="000000">
                      <a:alpha val="50000"/>
                    </a:srgbClr>
                  </a:innerShdw>
                </a:effectLst>
                <a:latin typeface="BIZ UDゴシック" panose="020B0400000000000000" pitchFamily="49" charset="-128"/>
                <a:ea typeface="BIZ UDゴシック" panose="020B0400000000000000" pitchFamily="49" charset="-128"/>
              </a:rPr>
              <a:t>日常生活自立支援事業</a:t>
            </a:r>
          </a:p>
        </p:txBody>
      </p:sp>
      <p:sp>
        <p:nvSpPr>
          <p:cNvPr id="9" name="正方形/長方形 8">
            <a:extLst>
              <a:ext uri="{FF2B5EF4-FFF2-40B4-BE49-F238E27FC236}">
                <a16:creationId xmlns:a16="http://schemas.microsoft.com/office/drawing/2014/main" id="{8BC013CE-68E0-D347-9C7E-38B0545FE67E}"/>
              </a:ext>
            </a:extLst>
          </p:cNvPr>
          <p:cNvSpPr/>
          <p:nvPr/>
        </p:nvSpPr>
        <p:spPr>
          <a:xfrm>
            <a:off x="5311737" y="1444467"/>
            <a:ext cx="2233304" cy="492443"/>
          </a:xfrm>
          <a:prstGeom prst="rect">
            <a:avLst/>
          </a:prstGeom>
          <a:noFill/>
        </p:spPr>
        <p:txBody>
          <a:bodyPr wrap="none" lIns="91440" tIns="45720" rIns="91440" bIns="45720">
            <a:spAutoFit/>
          </a:bodyPr>
          <a:lstStyle/>
          <a:p>
            <a:pPr algn="ctr"/>
            <a:r>
              <a:rPr lang="ja-JP" altLang="en-US" sz="2600" b="1" spc="50">
                <a:ln w="0"/>
                <a:solidFill>
                  <a:schemeClr val="bg2"/>
                </a:solidFill>
                <a:effectLst>
                  <a:innerShdw blurRad="63500" dist="50800" dir="13500000">
                    <a:srgbClr val="000000">
                      <a:alpha val="50000"/>
                    </a:srgbClr>
                  </a:innerShdw>
                </a:effectLst>
                <a:latin typeface="BIZ UDゴシック" panose="020B0400000000000000" pitchFamily="49" charset="-128"/>
                <a:ea typeface="BIZ UDゴシック" panose="020B0400000000000000" pitchFamily="49" charset="-128"/>
              </a:rPr>
              <a:t>成年後見制度</a:t>
            </a:r>
          </a:p>
        </p:txBody>
      </p:sp>
      <p:grpSp>
        <p:nvGrpSpPr>
          <p:cNvPr id="19" name="グループ化 18">
            <a:extLst>
              <a:ext uri="{FF2B5EF4-FFF2-40B4-BE49-F238E27FC236}">
                <a16:creationId xmlns:a16="http://schemas.microsoft.com/office/drawing/2014/main" id="{F01220CF-238F-1045-9B72-C7947066D002}"/>
              </a:ext>
            </a:extLst>
          </p:cNvPr>
          <p:cNvGrpSpPr/>
          <p:nvPr/>
        </p:nvGrpSpPr>
        <p:grpSpPr>
          <a:xfrm>
            <a:off x="4596601" y="1978518"/>
            <a:ext cx="984019" cy="4034657"/>
            <a:chOff x="7381702" y="1995143"/>
            <a:chExt cx="984019" cy="4655038"/>
          </a:xfrm>
        </p:grpSpPr>
        <p:sp>
          <p:nvSpPr>
            <p:cNvPr id="10" name="正方形/長方形 9">
              <a:extLst>
                <a:ext uri="{FF2B5EF4-FFF2-40B4-BE49-F238E27FC236}">
                  <a16:creationId xmlns:a16="http://schemas.microsoft.com/office/drawing/2014/main" id="{CFA4C966-154D-6F4D-9D0E-9E1FDC853A18}"/>
                </a:ext>
              </a:extLst>
            </p:cNvPr>
            <p:cNvSpPr/>
            <p:nvPr/>
          </p:nvSpPr>
          <p:spPr>
            <a:xfrm>
              <a:off x="7381702" y="1995143"/>
              <a:ext cx="984019" cy="4655038"/>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4" name="正方形/長方形 13">
              <a:extLst>
                <a:ext uri="{FF2B5EF4-FFF2-40B4-BE49-F238E27FC236}">
                  <a16:creationId xmlns:a16="http://schemas.microsoft.com/office/drawing/2014/main" id="{ADB9D35F-8E25-FF4A-8AE4-8F6239B8E1D5}"/>
                </a:ext>
              </a:extLst>
            </p:cNvPr>
            <p:cNvSpPr/>
            <p:nvPr/>
          </p:nvSpPr>
          <p:spPr>
            <a:xfrm>
              <a:off x="7419295" y="1995143"/>
              <a:ext cx="864339" cy="1029793"/>
            </a:xfrm>
            <a:prstGeom prst="rect">
              <a:avLst/>
            </a:prstGeom>
            <a:noFill/>
          </p:spPr>
          <p:txBody>
            <a:bodyPr wrap="none" lIns="91440" tIns="45720" rIns="91440" bIns="45720">
              <a:spAutoFit/>
            </a:bodyPr>
            <a:lstStyle/>
            <a:p>
              <a:pPr algn="ctr"/>
              <a:r>
                <a:rPr lang="ja-JP" altLang="en-US" sz="2600" b="1" spc="50">
                  <a:ln w="0"/>
                  <a:solidFill>
                    <a:schemeClr val="bg2"/>
                  </a:solidFill>
                  <a:effectLst>
                    <a:innerShdw blurRad="63500" dist="50800" dir="13500000">
                      <a:srgbClr val="000000">
                        <a:alpha val="50000"/>
                      </a:srgbClr>
                    </a:innerShdw>
                  </a:effectLst>
                  <a:latin typeface="BIZ UDゴシック" panose="020B0400000000000000" pitchFamily="49" charset="-128"/>
                  <a:ea typeface="BIZ UDゴシック" panose="020B0400000000000000" pitchFamily="49" charset="-128"/>
                </a:rPr>
                <a:t>任意</a:t>
              </a:r>
              <a:endParaRPr lang="en-US" altLang="ja-JP" sz="2600" b="1" spc="50" dirty="0">
                <a:ln w="0"/>
                <a:solidFill>
                  <a:schemeClr val="bg2"/>
                </a:solidFill>
                <a:effectLst>
                  <a:innerShdw blurRad="63500" dist="50800" dir="13500000">
                    <a:srgbClr val="000000">
                      <a:alpha val="50000"/>
                    </a:srgbClr>
                  </a:innerShdw>
                </a:effectLst>
                <a:latin typeface="BIZ UDゴシック" panose="020B0400000000000000" pitchFamily="49" charset="-128"/>
                <a:ea typeface="BIZ UDゴシック" panose="020B0400000000000000" pitchFamily="49" charset="-128"/>
              </a:endParaRPr>
            </a:p>
            <a:p>
              <a:pPr algn="ctr"/>
              <a:r>
                <a:rPr lang="ja-JP" altLang="en-US" sz="2600" b="1" spc="50">
                  <a:ln w="0"/>
                  <a:solidFill>
                    <a:schemeClr val="bg2"/>
                  </a:solidFill>
                  <a:effectLst>
                    <a:innerShdw blurRad="63500" dist="50800" dir="13500000">
                      <a:srgbClr val="000000">
                        <a:alpha val="50000"/>
                      </a:srgbClr>
                    </a:innerShdw>
                  </a:effectLst>
                  <a:latin typeface="BIZ UDゴシック" panose="020B0400000000000000" pitchFamily="49" charset="-128"/>
                  <a:ea typeface="BIZ UDゴシック" panose="020B0400000000000000" pitchFamily="49" charset="-128"/>
                </a:rPr>
                <a:t>後見</a:t>
              </a:r>
            </a:p>
          </p:txBody>
        </p:sp>
      </p:grpSp>
      <p:grpSp>
        <p:nvGrpSpPr>
          <p:cNvPr id="18" name="グループ化 17">
            <a:extLst>
              <a:ext uri="{FF2B5EF4-FFF2-40B4-BE49-F238E27FC236}">
                <a16:creationId xmlns:a16="http://schemas.microsoft.com/office/drawing/2014/main" id="{A96410F4-F1AC-2D4B-BF24-A8EBE69DB474}"/>
              </a:ext>
            </a:extLst>
          </p:cNvPr>
          <p:cNvGrpSpPr/>
          <p:nvPr/>
        </p:nvGrpSpPr>
        <p:grpSpPr>
          <a:xfrm>
            <a:off x="5672393" y="2762869"/>
            <a:ext cx="2693328" cy="3250306"/>
            <a:chOff x="4571999" y="1878415"/>
            <a:chExt cx="2693328" cy="4771766"/>
          </a:xfrm>
        </p:grpSpPr>
        <p:sp>
          <p:nvSpPr>
            <p:cNvPr id="17" name="正方形/長方形 16">
              <a:extLst>
                <a:ext uri="{FF2B5EF4-FFF2-40B4-BE49-F238E27FC236}">
                  <a16:creationId xmlns:a16="http://schemas.microsoft.com/office/drawing/2014/main" id="{D3BD6F36-9DC0-D640-A61D-8359D2B0AC09}"/>
                </a:ext>
              </a:extLst>
            </p:cNvPr>
            <p:cNvSpPr/>
            <p:nvPr/>
          </p:nvSpPr>
          <p:spPr>
            <a:xfrm>
              <a:off x="4574642" y="1998714"/>
              <a:ext cx="2690685" cy="49049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C8C11911-C87E-6549-B80E-B9708B4AED99}"/>
                </a:ext>
              </a:extLst>
            </p:cNvPr>
            <p:cNvSpPr/>
            <p:nvPr/>
          </p:nvSpPr>
          <p:spPr>
            <a:xfrm>
              <a:off x="6400802" y="2487585"/>
              <a:ext cx="864525" cy="4162596"/>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3BA04A15-6CA3-3940-9A43-F4076C9B124E}"/>
                </a:ext>
              </a:extLst>
            </p:cNvPr>
            <p:cNvSpPr/>
            <p:nvPr/>
          </p:nvSpPr>
          <p:spPr>
            <a:xfrm>
              <a:off x="5179907" y="1878415"/>
              <a:ext cx="1544012" cy="722954"/>
            </a:xfrm>
            <a:prstGeom prst="rect">
              <a:avLst/>
            </a:prstGeom>
            <a:noFill/>
          </p:spPr>
          <p:txBody>
            <a:bodyPr wrap="none" lIns="91440" tIns="45720" rIns="91440" bIns="45720">
              <a:spAutoFit/>
            </a:bodyPr>
            <a:lstStyle/>
            <a:p>
              <a:pPr algn="ctr"/>
              <a:r>
                <a:rPr lang="ja-JP" altLang="en-US" sz="2600" b="1" spc="50">
                  <a:ln w="0"/>
                  <a:solidFill>
                    <a:schemeClr val="bg2"/>
                  </a:solidFill>
                  <a:effectLst>
                    <a:innerShdw blurRad="63500" dist="50800" dir="13500000">
                      <a:srgbClr val="000000">
                        <a:alpha val="50000"/>
                      </a:srgbClr>
                    </a:innerShdw>
                  </a:effectLst>
                  <a:latin typeface="BIZ UDゴシック" panose="020B0400000000000000" pitchFamily="49" charset="-128"/>
                  <a:ea typeface="BIZ UDゴシック" panose="020B0400000000000000" pitchFamily="49" charset="-128"/>
                </a:rPr>
                <a:t>法定後見</a:t>
              </a:r>
            </a:p>
          </p:txBody>
        </p:sp>
        <p:sp>
          <p:nvSpPr>
            <p:cNvPr id="15" name="正方形/長方形 14">
              <a:extLst>
                <a:ext uri="{FF2B5EF4-FFF2-40B4-BE49-F238E27FC236}">
                  <a16:creationId xmlns:a16="http://schemas.microsoft.com/office/drawing/2014/main" id="{A4F62131-9ED7-C54A-901E-A7F6D397A0D7}"/>
                </a:ext>
              </a:extLst>
            </p:cNvPr>
            <p:cNvSpPr/>
            <p:nvPr/>
          </p:nvSpPr>
          <p:spPr>
            <a:xfrm>
              <a:off x="5486402" y="2487585"/>
              <a:ext cx="864525" cy="3115193"/>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6" name="正方形/長方形 15">
              <a:extLst>
                <a:ext uri="{FF2B5EF4-FFF2-40B4-BE49-F238E27FC236}">
                  <a16:creationId xmlns:a16="http://schemas.microsoft.com/office/drawing/2014/main" id="{D7FB7898-C986-E942-81DE-811A66ABF9E6}"/>
                </a:ext>
              </a:extLst>
            </p:cNvPr>
            <p:cNvSpPr/>
            <p:nvPr/>
          </p:nvSpPr>
          <p:spPr>
            <a:xfrm>
              <a:off x="4571999" y="2487585"/>
              <a:ext cx="864525" cy="2046366"/>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21" name="正方形/長方形 20">
            <a:extLst>
              <a:ext uri="{FF2B5EF4-FFF2-40B4-BE49-F238E27FC236}">
                <a16:creationId xmlns:a16="http://schemas.microsoft.com/office/drawing/2014/main" id="{24523C13-5FFD-5741-8F97-0CA0E4D3B276}"/>
              </a:ext>
            </a:extLst>
          </p:cNvPr>
          <p:cNvSpPr/>
          <p:nvPr/>
        </p:nvSpPr>
        <p:spPr>
          <a:xfrm>
            <a:off x="5669328" y="3210554"/>
            <a:ext cx="867545" cy="492443"/>
          </a:xfrm>
          <a:prstGeom prst="rect">
            <a:avLst/>
          </a:prstGeom>
          <a:noFill/>
        </p:spPr>
        <p:txBody>
          <a:bodyPr wrap="none" lIns="91440" tIns="45720" rIns="91440" bIns="45720">
            <a:spAutoFit/>
          </a:bodyPr>
          <a:lstStyle/>
          <a:p>
            <a:pPr algn="ctr"/>
            <a:r>
              <a:rPr lang="ja-JP" altLang="en-US" sz="2600" b="1" spc="50">
                <a:ln w="0"/>
                <a:solidFill>
                  <a:schemeClr val="bg2"/>
                </a:solidFill>
                <a:effectLst>
                  <a:innerShdw blurRad="63500" dist="50800" dir="13500000">
                    <a:srgbClr val="000000">
                      <a:alpha val="50000"/>
                    </a:srgbClr>
                  </a:innerShdw>
                </a:effectLst>
                <a:latin typeface="BIZ UDゴシック" panose="020B0400000000000000" pitchFamily="49" charset="-128"/>
                <a:ea typeface="BIZ UDゴシック" panose="020B0400000000000000" pitchFamily="49" charset="-128"/>
              </a:rPr>
              <a:t>補助</a:t>
            </a:r>
          </a:p>
        </p:txBody>
      </p:sp>
      <p:sp>
        <p:nvSpPr>
          <p:cNvPr id="22" name="正方形/長方形 21">
            <a:extLst>
              <a:ext uri="{FF2B5EF4-FFF2-40B4-BE49-F238E27FC236}">
                <a16:creationId xmlns:a16="http://schemas.microsoft.com/office/drawing/2014/main" id="{CC54B3E3-6C92-1240-A986-BBB7D742DE02}"/>
              </a:ext>
            </a:extLst>
          </p:cNvPr>
          <p:cNvSpPr/>
          <p:nvPr/>
        </p:nvSpPr>
        <p:spPr>
          <a:xfrm>
            <a:off x="6576380" y="3223013"/>
            <a:ext cx="867545" cy="492443"/>
          </a:xfrm>
          <a:prstGeom prst="rect">
            <a:avLst/>
          </a:prstGeom>
          <a:noFill/>
        </p:spPr>
        <p:txBody>
          <a:bodyPr wrap="none" lIns="91440" tIns="45720" rIns="91440" bIns="45720">
            <a:spAutoFit/>
          </a:bodyPr>
          <a:lstStyle/>
          <a:p>
            <a:pPr algn="ctr"/>
            <a:r>
              <a:rPr lang="ja-JP" altLang="en-US" sz="2600" b="1" spc="50">
                <a:ln w="0"/>
                <a:solidFill>
                  <a:schemeClr val="bg2"/>
                </a:solidFill>
                <a:effectLst>
                  <a:innerShdw blurRad="63500" dist="50800" dir="13500000">
                    <a:srgbClr val="000000">
                      <a:alpha val="50000"/>
                    </a:srgbClr>
                  </a:innerShdw>
                </a:effectLst>
                <a:latin typeface="BIZ UDゴシック" panose="020B0400000000000000" pitchFamily="49" charset="-128"/>
                <a:ea typeface="BIZ UDゴシック" panose="020B0400000000000000" pitchFamily="49" charset="-128"/>
              </a:rPr>
              <a:t>保佐</a:t>
            </a:r>
          </a:p>
        </p:txBody>
      </p:sp>
      <p:sp>
        <p:nvSpPr>
          <p:cNvPr id="23" name="正方形/長方形 22">
            <a:extLst>
              <a:ext uri="{FF2B5EF4-FFF2-40B4-BE49-F238E27FC236}">
                <a16:creationId xmlns:a16="http://schemas.microsoft.com/office/drawing/2014/main" id="{2AEC7158-9618-984D-B645-360A012BC41A}"/>
              </a:ext>
            </a:extLst>
          </p:cNvPr>
          <p:cNvSpPr/>
          <p:nvPr/>
        </p:nvSpPr>
        <p:spPr>
          <a:xfrm>
            <a:off x="7496511" y="3194769"/>
            <a:ext cx="867545" cy="492443"/>
          </a:xfrm>
          <a:prstGeom prst="rect">
            <a:avLst/>
          </a:prstGeom>
          <a:noFill/>
        </p:spPr>
        <p:txBody>
          <a:bodyPr wrap="none" lIns="91440" tIns="45720" rIns="91440" bIns="45720">
            <a:spAutoFit/>
          </a:bodyPr>
          <a:lstStyle/>
          <a:p>
            <a:pPr algn="ctr"/>
            <a:r>
              <a:rPr lang="ja-JP" altLang="en-US" sz="2600" b="1" spc="50">
                <a:ln w="0"/>
                <a:solidFill>
                  <a:schemeClr val="bg2"/>
                </a:solidFill>
                <a:effectLst>
                  <a:innerShdw blurRad="63500" dist="50800" dir="13500000">
                    <a:srgbClr val="000000">
                      <a:alpha val="50000"/>
                    </a:srgbClr>
                  </a:innerShdw>
                </a:effectLst>
                <a:latin typeface="BIZ UDゴシック" panose="020B0400000000000000" pitchFamily="49" charset="-128"/>
                <a:ea typeface="BIZ UDゴシック" panose="020B0400000000000000" pitchFamily="49" charset="-128"/>
              </a:rPr>
              <a:t>後見</a:t>
            </a:r>
          </a:p>
        </p:txBody>
      </p:sp>
      <p:grpSp>
        <p:nvGrpSpPr>
          <p:cNvPr id="20" name="グループ化 19">
            <a:extLst>
              <a:ext uri="{FF2B5EF4-FFF2-40B4-BE49-F238E27FC236}">
                <a16:creationId xmlns:a16="http://schemas.microsoft.com/office/drawing/2014/main" id="{3CA12F55-D076-0D46-A8AF-D05B194BFE5D}"/>
              </a:ext>
            </a:extLst>
          </p:cNvPr>
          <p:cNvGrpSpPr/>
          <p:nvPr/>
        </p:nvGrpSpPr>
        <p:grpSpPr>
          <a:xfrm>
            <a:off x="1316481" y="2799750"/>
            <a:ext cx="4170100" cy="586087"/>
            <a:chOff x="1330036" y="3038262"/>
            <a:chExt cx="4170100" cy="586087"/>
          </a:xfrm>
        </p:grpSpPr>
        <p:sp>
          <p:nvSpPr>
            <p:cNvPr id="24" name="角丸四角形 23">
              <a:extLst>
                <a:ext uri="{FF2B5EF4-FFF2-40B4-BE49-F238E27FC236}">
                  <a16:creationId xmlns:a16="http://schemas.microsoft.com/office/drawing/2014/main" id="{6618252F-0681-3646-A6AE-C940C96AFB9E}"/>
                </a:ext>
              </a:extLst>
            </p:cNvPr>
            <p:cNvSpPr/>
            <p:nvPr/>
          </p:nvSpPr>
          <p:spPr>
            <a:xfrm>
              <a:off x="1330036" y="3038262"/>
              <a:ext cx="4170100" cy="586087"/>
            </a:xfrm>
            <a:prstGeom prst="roundRect">
              <a:avLst/>
            </a:prstGeom>
            <a:solidFill>
              <a:schemeClr val="accent1">
                <a:lumMod val="60000"/>
                <a:lumOff val="40000"/>
                <a:alpha val="59000"/>
              </a:schemeClr>
            </a:solidFill>
            <a:ln>
              <a:solidFill>
                <a:schemeClr val="bg1"/>
              </a:solidFill>
            </a:ln>
            <a:effectLst>
              <a:outerShdw blurRad="1524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8" name="正方形/長方形 27">
              <a:extLst>
                <a:ext uri="{FF2B5EF4-FFF2-40B4-BE49-F238E27FC236}">
                  <a16:creationId xmlns:a16="http://schemas.microsoft.com/office/drawing/2014/main" id="{EE7792F9-88DE-FB4B-80D7-0C228C1699B3}"/>
                </a:ext>
              </a:extLst>
            </p:cNvPr>
            <p:cNvSpPr/>
            <p:nvPr/>
          </p:nvSpPr>
          <p:spPr>
            <a:xfrm>
              <a:off x="2328984" y="3085083"/>
              <a:ext cx="2223687" cy="492443"/>
            </a:xfrm>
            <a:prstGeom prst="rect">
              <a:avLst/>
            </a:prstGeom>
            <a:noFill/>
          </p:spPr>
          <p:txBody>
            <a:bodyPr wrap="none" lIns="91440" tIns="45720" rIns="91440" bIns="45720">
              <a:spAutoFit/>
            </a:bodyPr>
            <a:lstStyle/>
            <a:p>
              <a:pPr algn="ctr"/>
              <a:r>
                <a:rPr lang="ja-JP" altLang="en-US" sz="2600" b="1" spc="50">
                  <a:ln w="0"/>
                  <a:solidFill>
                    <a:schemeClr val="accent5">
                      <a:lumMod val="75000"/>
                    </a:schemeClr>
                  </a:solidFill>
                  <a:effectLst>
                    <a:innerShdw blurRad="63500" dist="50800" dir="13500000">
                      <a:srgbClr val="000000">
                        <a:alpha val="50000"/>
                      </a:srgbClr>
                    </a:innerShdw>
                  </a:effectLst>
                  <a:latin typeface="BIZ UDゴシック" panose="020B0400000000000000" pitchFamily="49" charset="-128"/>
                  <a:ea typeface="BIZ UDゴシック" panose="020B0400000000000000" pitchFamily="49" charset="-128"/>
                </a:rPr>
                <a:t>判断能力あり</a:t>
              </a:r>
            </a:p>
          </p:txBody>
        </p:sp>
      </p:grpSp>
      <p:grpSp>
        <p:nvGrpSpPr>
          <p:cNvPr id="11" name="グループ化 10">
            <a:extLst>
              <a:ext uri="{FF2B5EF4-FFF2-40B4-BE49-F238E27FC236}">
                <a16:creationId xmlns:a16="http://schemas.microsoft.com/office/drawing/2014/main" id="{28FC35F5-B687-3149-BA25-EE2C2906ACC6}"/>
              </a:ext>
            </a:extLst>
          </p:cNvPr>
          <p:cNvGrpSpPr/>
          <p:nvPr/>
        </p:nvGrpSpPr>
        <p:grpSpPr>
          <a:xfrm>
            <a:off x="2298760" y="3804962"/>
            <a:ext cx="4170100" cy="586087"/>
            <a:chOff x="2298760" y="3804962"/>
            <a:chExt cx="4170100" cy="586087"/>
          </a:xfrm>
        </p:grpSpPr>
        <p:sp>
          <p:nvSpPr>
            <p:cNvPr id="26" name="角丸四角形 25">
              <a:extLst>
                <a:ext uri="{FF2B5EF4-FFF2-40B4-BE49-F238E27FC236}">
                  <a16:creationId xmlns:a16="http://schemas.microsoft.com/office/drawing/2014/main" id="{2E7BE7A1-9C3D-2842-B8DF-07F6F40C3C84}"/>
                </a:ext>
              </a:extLst>
            </p:cNvPr>
            <p:cNvSpPr/>
            <p:nvPr/>
          </p:nvSpPr>
          <p:spPr>
            <a:xfrm>
              <a:off x="2298760" y="3804962"/>
              <a:ext cx="4170100" cy="586087"/>
            </a:xfrm>
            <a:prstGeom prst="roundRect">
              <a:avLst/>
            </a:prstGeom>
            <a:solidFill>
              <a:schemeClr val="accent1">
                <a:lumMod val="60000"/>
                <a:lumOff val="40000"/>
                <a:alpha val="59000"/>
              </a:schemeClr>
            </a:solidFill>
            <a:ln>
              <a:solidFill>
                <a:schemeClr val="bg1"/>
              </a:solidFill>
            </a:ln>
            <a:effectLst>
              <a:outerShdw blurRad="1524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9" name="正方形/長方形 28">
              <a:extLst>
                <a:ext uri="{FF2B5EF4-FFF2-40B4-BE49-F238E27FC236}">
                  <a16:creationId xmlns:a16="http://schemas.microsoft.com/office/drawing/2014/main" id="{95C1142F-F5C7-C940-9D97-45305C931324}"/>
                </a:ext>
              </a:extLst>
            </p:cNvPr>
            <p:cNvSpPr/>
            <p:nvPr/>
          </p:nvSpPr>
          <p:spPr>
            <a:xfrm>
              <a:off x="3091851" y="3852569"/>
              <a:ext cx="2563523" cy="492443"/>
            </a:xfrm>
            <a:prstGeom prst="rect">
              <a:avLst/>
            </a:prstGeom>
            <a:noFill/>
          </p:spPr>
          <p:txBody>
            <a:bodyPr wrap="none" lIns="91440" tIns="45720" rIns="91440" bIns="45720">
              <a:spAutoFit/>
            </a:bodyPr>
            <a:lstStyle/>
            <a:p>
              <a:pPr algn="ctr"/>
              <a:r>
                <a:rPr lang="ja-JP" altLang="en-US" sz="2600" b="1" spc="50">
                  <a:ln w="0"/>
                  <a:solidFill>
                    <a:schemeClr val="accent5">
                      <a:lumMod val="75000"/>
                    </a:schemeClr>
                  </a:solidFill>
                  <a:effectLst>
                    <a:innerShdw blurRad="63500" dist="50800" dir="13500000">
                      <a:srgbClr val="000000">
                        <a:alpha val="50000"/>
                      </a:srgbClr>
                    </a:innerShdw>
                  </a:effectLst>
                  <a:latin typeface="BIZ UDゴシック" panose="020B0400000000000000" pitchFamily="49" charset="-128"/>
                  <a:ea typeface="BIZ UDゴシック" panose="020B0400000000000000" pitchFamily="49" charset="-128"/>
                </a:rPr>
                <a:t>判断能力に不安</a:t>
              </a:r>
            </a:p>
          </p:txBody>
        </p:sp>
      </p:grpSp>
      <p:grpSp>
        <p:nvGrpSpPr>
          <p:cNvPr id="4" name="グループ化 3">
            <a:extLst>
              <a:ext uri="{FF2B5EF4-FFF2-40B4-BE49-F238E27FC236}">
                <a16:creationId xmlns:a16="http://schemas.microsoft.com/office/drawing/2014/main" id="{E6E2D799-146F-634A-A584-A3C44AD43391}"/>
              </a:ext>
            </a:extLst>
          </p:cNvPr>
          <p:cNvGrpSpPr/>
          <p:nvPr/>
        </p:nvGrpSpPr>
        <p:grpSpPr>
          <a:xfrm>
            <a:off x="4574960" y="4556015"/>
            <a:ext cx="2903360" cy="586087"/>
            <a:chOff x="4574288" y="4784953"/>
            <a:chExt cx="2903360" cy="586087"/>
          </a:xfrm>
        </p:grpSpPr>
        <p:sp>
          <p:nvSpPr>
            <p:cNvPr id="25" name="角丸四角形 24">
              <a:extLst>
                <a:ext uri="{FF2B5EF4-FFF2-40B4-BE49-F238E27FC236}">
                  <a16:creationId xmlns:a16="http://schemas.microsoft.com/office/drawing/2014/main" id="{473672AD-4DE9-164B-8567-B5F38C0C4964}"/>
                </a:ext>
              </a:extLst>
            </p:cNvPr>
            <p:cNvSpPr/>
            <p:nvPr/>
          </p:nvSpPr>
          <p:spPr>
            <a:xfrm>
              <a:off x="4632591" y="4784953"/>
              <a:ext cx="2764195" cy="586087"/>
            </a:xfrm>
            <a:prstGeom prst="roundRect">
              <a:avLst/>
            </a:prstGeom>
            <a:solidFill>
              <a:schemeClr val="accent1">
                <a:lumMod val="60000"/>
                <a:lumOff val="40000"/>
                <a:alpha val="59000"/>
              </a:schemeClr>
            </a:solidFill>
            <a:ln>
              <a:solidFill>
                <a:schemeClr val="bg1"/>
              </a:solidFill>
            </a:ln>
            <a:effectLst>
              <a:outerShdw blurRad="1524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0" name="正方形/長方形 29">
              <a:extLst>
                <a:ext uri="{FF2B5EF4-FFF2-40B4-BE49-F238E27FC236}">
                  <a16:creationId xmlns:a16="http://schemas.microsoft.com/office/drawing/2014/main" id="{FAD93994-443A-4A43-B95C-38A3386C3AA9}"/>
                </a:ext>
              </a:extLst>
            </p:cNvPr>
            <p:cNvSpPr/>
            <p:nvPr/>
          </p:nvSpPr>
          <p:spPr>
            <a:xfrm>
              <a:off x="4574288" y="4853470"/>
              <a:ext cx="2903360" cy="492443"/>
            </a:xfrm>
            <a:prstGeom prst="rect">
              <a:avLst/>
            </a:prstGeom>
            <a:noFill/>
          </p:spPr>
          <p:txBody>
            <a:bodyPr wrap="none" lIns="91440" tIns="45720" rIns="91440" bIns="45720">
              <a:spAutoFit/>
            </a:bodyPr>
            <a:lstStyle/>
            <a:p>
              <a:pPr algn="ctr"/>
              <a:r>
                <a:rPr lang="ja-JP" altLang="en-US" sz="2600" b="1" spc="50">
                  <a:ln w="0"/>
                  <a:solidFill>
                    <a:schemeClr val="accent5">
                      <a:lumMod val="75000"/>
                    </a:schemeClr>
                  </a:solidFill>
                  <a:effectLst>
                    <a:innerShdw blurRad="63500" dist="50800" dir="13500000">
                      <a:srgbClr val="000000">
                        <a:alpha val="50000"/>
                      </a:srgbClr>
                    </a:innerShdw>
                  </a:effectLst>
                  <a:latin typeface="BIZ UDゴシック" panose="020B0400000000000000" pitchFamily="49" charset="-128"/>
                  <a:ea typeface="BIZ UDゴシック" panose="020B0400000000000000" pitchFamily="49" charset="-128"/>
                </a:rPr>
                <a:t>判断能力が不十分</a:t>
              </a:r>
            </a:p>
          </p:txBody>
        </p:sp>
      </p:grpSp>
      <p:grpSp>
        <p:nvGrpSpPr>
          <p:cNvPr id="8" name="グループ化 7">
            <a:extLst>
              <a:ext uri="{FF2B5EF4-FFF2-40B4-BE49-F238E27FC236}">
                <a16:creationId xmlns:a16="http://schemas.microsoft.com/office/drawing/2014/main" id="{19D0BC74-31C3-0743-83F0-63A6CA874997}"/>
              </a:ext>
            </a:extLst>
          </p:cNvPr>
          <p:cNvGrpSpPr/>
          <p:nvPr/>
        </p:nvGrpSpPr>
        <p:grpSpPr>
          <a:xfrm>
            <a:off x="4632591" y="5297135"/>
            <a:ext cx="3571963" cy="586087"/>
            <a:chOff x="4632591" y="5754936"/>
            <a:chExt cx="3571963" cy="586087"/>
          </a:xfrm>
        </p:grpSpPr>
        <p:sp>
          <p:nvSpPr>
            <p:cNvPr id="27" name="角丸四角形 26">
              <a:extLst>
                <a:ext uri="{FF2B5EF4-FFF2-40B4-BE49-F238E27FC236}">
                  <a16:creationId xmlns:a16="http://schemas.microsoft.com/office/drawing/2014/main" id="{E0F2060B-9ABD-0841-B2D2-73136F7F7B6A}"/>
                </a:ext>
              </a:extLst>
            </p:cNvPr>
            <p:cNvSpPr/>
            <p:nvPr/>
          </p:nvSpPr>
          <p:spPr>
            <a:xfrm>
              <a:off x="4632591" y="5754936"/>
              <a:ext cx="3571963" cy="586087"/>
            </a:xfrm>
            <a:prstGeom prst="roundRect">
              <a:avLst/>
            </a:prstGeom>
            <a:solidFill>
              <a:schemeClr val="accent1">
                <a:lumMod val="60000"/>
                <a:lumOff val="40000"/>
                <a:alpha val="59000"/>
              </a:schemeClr>
            </a:solidFill>
            <a:ln>
              <a:solidFill>
                <a:schemeClr val="bg1"/>
              </a:solidFill>
            </a:ln>
            <a:effectLst>
              <a:outerShdw blurRad="1524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1" name="正方形/長方形 30">
              <a:extLst>
                <a:ext uri="{FF2B5EF4-FFF2-40B4-BE49-F238E27FC236}">
                  <a16:creationId xmlns:a16="http://schemas.microsoft.com/office/drawing/2014/main" id="{9BE17729-77A4-AA47-A71D-0CE680C23510}"/>
                </a:ext>
              </a:extLst>
            </p:cNvPr>
            <p:cNvSpPr/>
            <p:nvPr/>
          </p:nvSpPr>
          <p:spPr>
            <a:xfrm>
              <a:off x="4861891" y="5798472"/>
              <a:ext cx="3243196" cy="492443"/>
            </a:xfrm>
            <a:prstGeom prst="rect">
              <a:avLst/>
            </a:prstGeom>
            <a:noFill/>
          </p:spPr>
          <p:txBody>
            <a:bodyPr wrap="none" lIns="91440" tIns="45720" rIns="91440" bIns="45720">
              <a:spAutoFit/>
            </a:bodyPr>
            <a:lstStyle/>
            <a:p>
              <a:pPr algn="ctr"/>
              <a:r>
                <a:rPr lang="ja-JP" altLang="en-US" sz="2600" b="1" spc="50">
                  <a:ln w="0"/>
                  <a:solidFill>
                    <a:schemeClr val="accent5">
                      <a:lumMod val="75000"/>
                    </a:schemeClr>
                  </a:solidFill>
                  <a:effectLst>
                    <a:innerShdw blurRad="63500" dist="50800" dir="13500000">
                      <a:srgbClr val="000000">
                        <a:alpha val="50000"/>
                      </a:srgbClr>
                    </a:innerShdw>
                  </a:effectLst>
                  <a:latin typeface="BIZ UDゴシック" panose="020B0400000000000000" pitchFamily="49" charset="-128"/>
                  <a:ea typeface="BIZ UDゴシック" panose="020B0400000000000000" pitchFamily="49" charset="-128"/>
                </a:rPr>
                <a:t>判断が極めて難しい</a:t>
              </a:r>
            </a:p>
          </p:txBody>
        </p:sp>
      </p:grpSp>
      <p:sp>
        <p:nvSpPr>
          <p:cNvPr id="39" name="テキスト ボックス 38">
            <a:extLst>
              <a:ext uri="{FF2B5EF4-FFF2-40B4-BE49-F238E27FC236}">
                <a16:creationId xmlns:a16="http://schemas.microsoft.com/office/drawing/2014/main" id="{FE38F2EF-553E-0149-B52C-D606D1F2846E}"/>
              </a:ext>
            </a:extLst>
          </p:cNvPr>
          <p:cNvSpPr txBox="1"/>
          <p:nvPr/>
        </p:nvSpPr>
        <p:spPr>
          <a:xfrm>
            <a:off x="1800578" y="6288370"/>
            <a:ext cx="2621793" cy="461665"/>
          </a:xfrm>
          <a:prstGeom prst="rect">
            <a:avLst/>
          </a:prstGeom>
          <a:noFill/>
          <a:ln w="28575">
            <a:solidFill>
              <a:srgbClr val="C00000"/>
            </a:solidFill>
          </a:ln>
        </p:spPr>
        <p:txBody>
          <a:bodyPr wrap="square" rtlCol="0">
            <a:spAutoFit/>
          </a:bodyPr>
          <a:lstStyle/>
          <a:p>
            <a:r>
              <a:rPr kumimoji="1" lang="ja-JP" altLang="en-US" sz="2400">
                <a:solidFill>
                  <a:srgbClr val="C00000"/>
                </a:solidFill>
                <a:latin typeface="BIZ UDゴシック" panose="020B0400000000000000" pitchFamily="49" charset="-128"/>
                <a:ea typeface="BIZ UDゴシック" panose="020B0400000000000000" pitchFamily="49" charset="-128"/>
              </a:rPr>
              <a:t>本人の意志で契約</a:t>
            </a:r>
          </a:p>
        </p:txBody>
      </p:sp>
      <p:sp>
        <p:nvSpPr>
          <p:cNvPr id="40" name="テキスト ボックス 39">
            <a:extLst>
              <a:ext uri="{FF2B5EF4-FFF2-40B4-BE49-F238E27FC236}">
                <a16:creationId xmlns:a16="http://schemas.microsoft.com/office/drawing/2014/main" id="{D16E0F8E-1EAA-D442-A9DC-EE3414A12432}"/>
              </a:ext>
            </a:extLst>
          </p:cNvPr>
          <p:cNvSpPr txBox="1"/>
          <p:nvPr/>
        </p:nvSpPr>
        <p:spPr>
          <a:xfrm>
            <a:off x="5708161" y="2437827"/>
            <a:ext cx="2621793" cy="461665"/>
          </a:xfrm>
          <a:prstGeom prst="rect">
            <a:avLst/>
          </a:prstGeom>
          <a:noFill/>
        </p:spPr>
        <p:txBody>
          <a:bodyPr wrap="square" rtlCol="0">
            <a:spAutoFit/>
          </a:bodyPr>
          <a:lstStyle/>
          <a:p>
            <a:r>
              <a:rPr kumimoji="1" lang="ja-JP" altLang="en-US" sz="2400">
                <a:solidFill>
                  <a:srgbClr val="C00000"/>
                </a:solidFill>
                <a:latin typeface="BIZ UDゴシック" panose="020B0400000000000000" pitchFamily="49" charset="-128"/>
                <a:ea typeface="BIZ UDゴシック" panose="020B0400000000000000" pitchFamily="49" charset="-128"/>
              </a:rPr>
              <a:t>家庭裁判所が選任</a:t>
            </a:r>
          </a:p>
        </p:txBody>
      </p:sp>
      <p:sp>
        <p:nvSpPr>
          <p:cNvPr id="47" name="正方形/長方形 46">
            <a:extLst>
              <a:ext uri="{FF2B5EF4-FFF2-40B4-BE49-F238E27FC236}">
                <a16:creationId xmlns:a16="http://schemas.microsoft.com/office/drawing/2014/main" id="{59332752-4558-1142-9FC6-1A890A6AC918}"/>
              </a:ext>
            </a:extLst>
          </p:cNvPr>
          <p:cNvSpPr/>
          <p:nvPr/>
        </p:nvSpPr>
        <p:spPr>
          <a:xfrm>
            <a:off x="38667" y="1992038"/>
            <a:ext cx="584775" cy="3830536"/>
          </a:xfrm>
          <a:prstGeom prst="rect">
            <a:avLst/>
          </a:prstGeom>
          <a:noFill/>
        </p:spPr>
        <p:txBody>
          <a:bodyPr vert="eaVert" wrap="none" lIns="91440" tIns="45720" rIns="91440" bIns="45720">
            <a:spAutoFit/>
          </a:bodyPr>
          <a:lstStyle/>
          <a:p>
            <a:pPr algn="ctr"/>
            <a:r>
              <a:rPr lang="ja-JP" altLang="en-US" sz="2600" b="1" spc="50">
                <a:ln w="0"/>
                <a:solidFill>
                  <a:schemeClr val="accent5">
                    <a:lumMod val="75000"/>
                  </a:schemeClr>
                </a:solidFill>
                <a:effectLst>
                  <a:innerShdw blurRad="63500" dist="50800" dir="13500000">
                    <a:srgbClr val="000000">
                      <a:alpha val="50000"/>
                    </a:srgbClr>
                  </a:innerShdw>
                </a:effectLst>
                <a:latin typeface="BIZ UDゴシック" panose="020B0400000000000000" pitchFamily="49" charset="-128"/>
                <a:ea typeface="BIZ UDゴシック" panose="020B0400000000000000" pitchFamily="49" charset="-128"/>
              </a:rPr>
              <a:t>判断能力に応じて決まる</a:t>
            </a:r>
          </a:p>
        </p:txBody>
      </p:sp>
      <p:sp>
        <p:nvSpPr>
          <p:cNvPr id="52" name="タイトル 1">
            <a:extLst>
              <a:ext uri="{FF2B5EF4-FFF2-40B4-BE49-F238E27FC236}">
                <a16:creationId xmlns:a16="http://schemas.microsoft.com/office/drawing/2014/main" id="{300CDFD8-8B33-1D4E-AD39-68F95F57745D}"/>
              </a:ext>
            </a:extLst>
          </p:cNvPr>
          <p:cNvSpPr txBox="1">
            <a:spLocks/>
          </p:cNvSpPr>
          <p:nvPr/>
        </p:nvSpPr>
        <p:spPr>
          <a:xfrm>
            <a:off x="4767571" y="6288370"/>
            <a:ext cx="3416529" cy="477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a:latin typeface="BIZ UDゴシック" panose="020B0400000000000000" pitchFamily="49" charset="-128"/>
                <a:ea typeface="BIZ UDゴシック" panose="020B0400000000000000" pitchFamily="49" charset="-128"/>
              </a:rPr>
              <a:t>身上保護、財産管理</a:t>
            </a:r>
          </a:p>
        </p:txBody>
      </p:sp>
      <p:sp>
        <p:nvSpPr>
          <p:cNvPr id="3" name="スライド番号プレースホルダー 2"/>
          <p:cNvSpPr>
            <a:spLocks noGrp="1"/>
          </p:cNvSpPr>
          <p:nvPr>
            <p:ph type="sldNum" sz="quarter" idx="12"/>
          </p:nvPr>
        </p:nvSpPr>
        <p:spPr/>
        <p:txBody>
          <a:bodyPr/>
          <a:lstStyle/>
          <a:p>
            <a:fld id="{FF7E61D2-D388-47CF-A9A2-180D0069A327}" type="slidenum">
              <a:rPr kumimoji="1" lang="ja-JP" altLang="en-US" smtClean="0">
                <a:latin typeface="BIZ UDゴシック" panose="020B0400000000000000" pitchFamily="49" charset="-128"/>
                <a:ea typeface="BIZ UDゴシック" panose="020B0400000000000000" pitchFamily="49" charset="-128"/>
              </a:rPr>
              <a:t>34</a:t>
            </a:fld>
            <a:endParaRPr kumimoji="1" lang="ja-JP" altLang="en-US">
              <a:latin typeface="BIZ UDゴシック" panose="020B0400000000000000" pitchFamily="49" charset="-128"/>
              <a:ea typeface="BIZ UDゴシック" panose="020B0400000000000000" pitchFamily="49" charset="-128"/>
            </a:endParaRPr>
          </a:p>
        </p:txBody>
      </p:sp>
      <p:sp>
        <p:nvSpPr>
          <p:cNvPr id="32" name="左中かっこ 31">
            <a:extLst>
              <a:ext uri="{FF2B5EF4-FFF2-40B4-BE49-F238E27FC236}">
                <a16:creationId xmlns:a16="http://schemas.microsoft.com/office/drawing/2014/main" id="{75E5A180-D586-4A4D-ABD1-C75C5332DD42}"/>
              </a:ext>
            </a:extLst>
          </p:cNvPr>
          <p:cNvSpPr/>
          <p:nvPr/>
        </p:nvSpPr>
        <p:spPr>
          <a:xfrm rot="16200000">
            <a:off x="2982763" y="3671470"/>
            <a:ext cx="274917" cy="4993558"/>
          </a:xfrm>
          <a:prstGeom prst="leftBrace">
            <a:avLst/>
          </a:prstGeom>
          <a:noFill/>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203561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40000">
              <a:schemeClr val="accent6">
                <a:lumMod val="0"/>
                <a:lumOff val="100000"/>
              </a:schemeClr>
            </a:gs>
            <a:gs pos="100000">
              <a:schemeClr val="accent6">
                <a:lumMod val="100000"/>
              </a:schemeClr>
            </a:gs>
          </a:gsLst>
          <a:lin ang="10800000" scaled="1"/>
          <a:tileRect/>
        </a:gradFill>
        <a:effectLst/>
      </p:bgPr>
    </p:bg>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48C5215A-0022-5CA8-4954-630ED5478762}"/>
              </a:ext>
            </a:extLst>
          </p:cNvPr>
          <p:cNvSpPr/>
          <p:nvPr/>
        </p:nvSpPr>
        <p:spPr>
          <a:xfrm>
            <a:off x="1224076" y="1796902"/>
            <a:ext cx="3135275" cy="4411895"/>
          </a:xfrm>
          <a:prstGeom prst="rect">
            <a:avLst/>
          </a:prstGeom>
          <a:solidFill>
            <a:schemeClr val="bg1"/>
          </a:solidFill>
          <a:ln>
            <a:noFill/>
          </a:ln>
          <a:effectLst>
            <a:outerShdw blurRad="227520" dist="18956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 name="タイトル 1">
            <a:extLst>
              <a:ext uri="{FF2B5EF4-FFF2-40B4-BE49-F238E27FC236}">
                <a16:creationId xmlns:a16="http://schemas.microsoft.com/office/drawing/2014/main" id="{DA1E773C-9646-857D-D152-E4D7C9D7D84B}"/>
              </a:ext>
            </a:extLst>
          </p:cNvPr>
          <p:cNvSpPr>
            <a:spLocks noGrp="1"/>
          </p:cNvSpPr>
          <p:nvPr>
            <p:ph type="title"/>
          </p:nvPr>
        </p:nvSpPr>
        <p:spPr>
          <a:xfrm>
            <a:off x="330938" y="173740"/>
            <a:ext cx="7886700" cy="1325563"/>
          </a:xfrm>
        </p:spPr>
        <p:txBody>
          <a:bodyPr/>
          <a:lstStyle/>
          <a:p>
            <a:r>
              <a:rPr kumimoji="1" lang="ja-JP" altLang="en-US">
                <a:latin typeface="BIZ UDゴシック" panose="020B0400000000000000" pitchFamily="49" charset="-128"/>
                <a:ea typeface="BIZ UDゴシック" panose="020B0400000000000000" pitchFamily="49" charset="-128"/>
              </a:rPr>
              <a:t>本人情報シート</a:t>
            </a:r>
          </a:p>
        </p:txBody>
      </p:sp>
      <p:pic>
        <p:nvPicPr>
          <p:cNvPr id="5" name="コンテンツ プレースホルダー 4">
            <a:extLst>
              <a:ext uri="{FF2B5EF4-FFF2-40B4-BE49-F238E27FC236}">
                <a16:creationId xmlns:a16="http://schemas.microsoft.com/office/drawing/2014/main" id="{90B7CCFD-0ED6-D94B-980C-BD5536C552F7}"/>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1181544" y="1366971"/>
            <a:ext cx="7148466" cy="4852459"/>
          </a:xfrm>
          <a:prstGeom prst="rect">
            <a:avLst/>
          </a:prstGeom>
        </p:spPr>
      </p:pic>
      <p:sp>
        <p:nvSpPr>
          <p:cNvPr id="4" name="テキスト ボックス 3">
            <a:extLst>
              <a:ext uri="{FF2B5EF4-FFF2-40B4-BE49-F238E27FC236}">
                <a16:creationId xmlns:a16="http://schemas.microsoft.com/office/drawing/2014/main" id="{A8ED92DD-787F-8FB6-CFC5-59D089D330D8}"/>
              </a:ext>
            </a:extLst>
          </p:cNvPr>
          <p:cNvSpPr txBox="1"/>
          <p:nvPr/>
        </p:nvSpPr>
        <p:spPr>
          <a:xfrm>
            <a:off x="453445" y="6356351"/>
            <a:ext cx="6532558" cy="430887"/>
          </a:xfrm>
          <a:prstGeom prst="rect">
            <a:avLst/>
          </a:prstGeom>
          <a:noFill/>
        </p:spPr>
        <p:txBody>
          <a:bodyPr wrap="none" rtlCol="0">
            <a:spAutoFit/>
          </a:bodyPr>
          <a:lstStyle/>
          <a:p>
            <a:r>
              <a:rPr lang="ja-JP" altLang="en-US" sz="1100" dirty="0">
                <a:latin typeface="BIZ UDゴシック" panose="020B0400000000000000" pitchFamily="49" charset="-128"/>
                <a:ea typeface="BIZ UDゴシック" panose="020B0400000000000000" pitchFamily="49" charset="-128"/>
              </a:rPr>
              <a:t>「成年後見制度における診断書作成の手引　本人情報シート作成の手引」最高裁判所事務総局家庭局</a:t>
            </a:r>
            <a:endParaRPr lang="en-US" altLang="ja-JP" sz="1100" dirty="0">
              <a:latin typeface="BIZ UDゴシック" panose="020B0400000000000000" pitchFamily="49" charset="-128"/>
              <a:ea typeface="BIZ UDゴシック" panose="020B0400000000000000" pitchFamily="49" charset="-128"/>
            </a:endParaRPr>
          </a:p>
          <a:p>
            <a:pPr algn="r"/>
            <a:r>
              <a:rPr kumimoji="1" lang="en" altLang="ja-JP" sz="1100" dirty="0">
                <a:latin typeface="BIZ UDゴシック" panose="020B0400000000000000" pitchFamily="49" charset="-128"/>
                <a:ea typeface="BIZ UDゴシック" panose="020B0400000000000000" pitchFamily="49" charset="-128"/>
              </a:rPr>
              <a:t>https://</a:t>
            </a:r>
            <a:r>
              <a:rPr kumimoji="1" lang="en" altLang="ja-JP" sz="1100" dirty="0" err="1">
                <a:latin typeface="BIZ UDゴシック" panose="020B0400000000000000" pitchFamily="49" charset="-128"/>
                <a:ea typeface="BIZ UDゴシック" panose="020B0400000000000000" pitchFamily="49" charset="-128"/>
              </a:rPr>
              <a:t>www.mhlw.go.jp</a:t>
            </a:r>
            <a:r>
              <a:rPr kumimoji="1" lang="en" altLang="ja-JP" sz="1100" dirty="0">
                <a:latin typeface="BIZ UDゴシック" panose="020B0400000000000000" pitchFamily="49" charset="-128"/>
                <a:ea typeface="BIZ UDゴシック" panose="020B0400000000000000" pitchFamily="49" charset="-128"/>
              </a:rPr>
              <a:t>/content/12000000/000489346.pdf</a:t>
            </a:r>
            <a:endParaRPr kumimoji="1" lang="ja-JP" altLang="en-US" sz="1100" dirty="0">
              <a:latin typeface="BIZ UDゴシック" panose="020B0400000000000000" pitchFamily="49" charset="-128"/>
              <a:ea typeface="BIZ UDゴシック" panose="020B0400000000000000" pitchFamily="49" charset="-128"/>
            </a:endParaRPr>
          </a:p>
        </p:txBody>
      </p:sp>
      <p:pic>
        <p:nvPicPr>
          <p:cNvPr id="22530" name="Picture 2">
            <a:extLst>
              <a:ext uri="{FF2B5EF4-FFF2-40B4-BE49-F238E27FC236}">
                <a16:creationId xmlns:a16="http://schemas.microsoft.com/office/drawing/2014/main" id="{FC36287E-A183-871C-92AA-5DDF7A988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003" y="6219430"/>
            <a:ext cx="576521" cy="576521"/>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5DE92A9E-AB50-D8B3-09AB-7F50B4AD40F0}"/>
              </a:ext>
            </a:extLst>
          </p:cNvPr>
          <p:cNvSpPr txBox="1"/>
          <p:nvPr/>
        </p:nvSpPr>
        <p:spPr>
          <a:xfrm>
            <a:off x="177364" y="72747"/>
            <a:ext cx="5493812" cy="369332"/>
          </a:xfrm>
          <a:prstGeom prst="rect">
            <a:avLst/>
          </a:prstGeom>
          <a:noFill/>
        </p:spPr>
        <p:txBody>
          <a:bodyPr wrap="none" rtlCol="0">
            <a:spAutoFit/>
          </a:bodyPr>
          <a:lstStyle/>
          <a:p>
            <a:r>
              <a:rPr kumimoji="1" lang="ja-JP" altLang="en-US">
                <a:latin typeface="BIZ UDゴシック" panose="020B0400000000000000" pitchFamily="49" charset="-128"/>
                <a:ea typeface="BIZ UDゴシック" panose="020B0400000000000000" pitchFamily="49" charset="-128"/>
              </a:rPr>
              <a:t>成年後見利用のための意思決定支援のアセスメント</a:t>
            </a:r>
          </a:p>
        </p:txBody>
      </p:sp>
      <p:sp>
        <p:nvSpPr>
          <p:cNvPr id="3" name="スライド番号プレースホルダー 2">
            <a:extLst>
              <a:ext uri="{FF2B5EF4-FFF2-40B4-BE49-F238E27FC236}">
                <a16:creationId xmlns:a16="http://schemas.microsoft.com/office/drawing/2014/main" id="{78ED97EB-838F-A0AE-CAAB-0258432727F1}"/>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35</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243916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1E773C-9646-857D-D152-E4D7C9D7D84B}"/>
              </a:ext>
            </a:extLst>
          </p:cNvPr>
          <p:cNvSpPr>
            <a:spLocks noGrp="1"/>
          </p:cNvSpPr>
          <p:nvPr>
            <p:ph type="title"/>
          </p:nvPr>
        </p:nvSpPr>
        <p:spPr>
          <a:xfrm>
            <a:off x="330938" y="173740"/>
            <a:ext cx="7886700" cy="1325563"/>
          </a:xfrm>
        </p:spPr>
        <p:txBody>
          <a:bodyPr/>
          <a:lstStyle/>
          <a:p>
            <a:r>
              <a:rPr kumimoji="1" lang="ja-JP" altLang="en-US">
                <a:latin typeface="BIZ UDゴシック" panose="020B0400000000000000" pitchFamily="49" charset="-128"/>
                <a:ea typeface="BIZ UDゴシック" panose="020B0400000000000000" pitchFamily="49" charset="-128"/>
              </a:rPr>
              <a:t>本人情報シート</a:t>
            </a:r>
          </a:p>
        </p:txBody>
      </p:sp>
      <p:sp>
        <p:nvSpPr>
          <p:cNvPr id="4" name="テキスト ボックス 3">
            <a:extLst>
              <a:ext uri="{FF2B5EF4-FFF2-40B4-BE49-F238E27FC236}">
                <a16:creationId xmlns:a16="http://schemas.microsoft.com/office/drawing/2014/main" id="{A8ED92DD-787F-8FB6-CFC5-59D089D330D8}"/>
              </a:ext>
            </a:extLst>
          </p:cNvPr>
          <p:cNvSpPr txBox="1"/>
          <p:nvPr/>
        </p:nvSpPr>
        <p:spPr>
          <a:xfrm>
            <a:off x="480979" y="6257050"/>
            <a:ext cx="6532558" cy="430887"/>
          </a:xfrm>
          <a:prstGeom prst="rect">
            <a:avLst/>
          </a:prstGeom>
          <a:noFill/>
        </p:spPr>
        <p:txBody>
          <a:bodyPr wrap="none" rtlCol="0">
            <a:spAutoFit/>
          </a:bodyPr>
          <a:lstStyle/>
          <a:p>
            <a:r>
              <a:rPr lang="ja-JP" altLang="en-US" sz="1100" dirty="0">
                <a:latin typeface="BIZ UDゴシック" panose="020B0400000000000000" pitchFamily="49" charset="-128"/>
                <a:ea typeface="BIZ UDゴシック" panose="020B0400000000000000" pitchFamily="49" charset="-128"/>
              </a:rPr>
              <a:t>「成年後見制度における診断書作成の手引　本人情報シート作成の手引」最高裁判所事務総局家庭局</a:t>
            </a:r>
            <a:endParaRPr lang="en-US" altLang="ja-JP" sz="1100" dirty="0">
              <a:latin typeface="BIZ UDゴシック" panose="020B0400000000000000" pitchFamily="49" charset="-128"/>
              <a:ea typeface="BIZ UDゴシック" panose="020B0400000000000000" pitchFamily="49" charset="-128"/>
            </a:endParaRPr>
          </a:p>
          <a:p>
            <a:pPr algn="r"/>
            <a:r>
              <a:rPr kumimoji="1" lang="en" altLang="ja-JP" sz="1100" dirty="0">
                <a:latin typeface="BIZ UDゴシック" panose="020B0400000000000000" pitchFamily="49" charset="-128"/>
                <a:ea typeface="BIZ UDゴシック" panose="020B0400000000000000" pitchFamily="49" charset="-128"/>
              </a:rPr>
              <a:t>https://</a:t>
            </a:r>
            <a:r>
              <a:rPr kumimoji="1" lang="en" altLang="ja-JP" sz="1100" dirty="0" err="1">
                <a:latin typeface="BIZ UDゴシック" panose="020B0400000000000000" pitchFamily="49" charset="-128"/>
                <a:ea typeface="BIZ UDゴシック" panose="020B0400000000000000" pitchFamily="49" charset="-128"/>
              </a:rPr>
              <a:t>www.mhlw.go.jp</a:t>
            </a:r>
            <a:r>
              <a:rPr kumimoji="1" lang="en" altLang="ja-JP" sz="1100" dirty="0">
                <a:latin typeface="BIZ UDゴシック" panose="020B0400000000000000" pitchFamily="49" charset="-128"/>
                <a:ea typeface="BIZ UDゴシック" panose="020B0400000000000000" pitchFamily="49" charset="-128"/>
              </a:rPr>
              <a:t>/content/12000000/000489346.pdf</a:t>
            </a:r>
            <a:endParaRPr kumimoji="1" lang="ja-JP" altLang="en-US" sz="1100" dirty="0">
              <a:latin typeface="BIZ UDゴシック" panose="020B0400000000000000" pitchFamily="49" charset="-128"/>
              <a:ea typeface="BIZ UDゴシック" panose="020B0400000000000000" pitchFamily="49" charset="-128"/>
            </a:endParaRPr>
          </a:p>
        </p:txBody>
      </p:sp>
      <p:pic>
        <p:nvPicPr>
          <p:cNvPr id="22530" name="Picture 2">
            <a:extLst>
              <a:ext uri="{FF2B5EF4-FFF2-40B4-BE49-F238E27FC236}">
                <a16:creationId xmlns:a16="http://schemas.microsoft.com/office/drawing/2014/main" id="{FC36287E-A183-871C-92AA-5DDF7A988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265" y="6184232"/>
            <a:ext cx="576521" cy="576521"/>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3ACED44E-02B1-D43F-A9EC-ADB50B1E3846}"/>
              </a:ext>
            </a:extLst>
          </p:cNvPr>
          <p:cNvPicPr>
            <a:picLocks noChangeAspect="1"/>
          </p:cNvPicPr>
          <p:nvPr/>
        </p:nvPicPr>
        <p:blipFill>
          <a:blip r:embed="rId3"/>
          <a:stretch>
            <a:fillRect/>
          </a:stretch>
        </p:blipFill>
        <p:spPr>
          <a:xfrm>
            <a:off x="330938" y="1823593"/>
            <a:ext cx="8261735" cy="4085473"/>
          </a:xfrm>
          <a:prstGeom prst="rect">
            <a:avLst/>
          </a:prstGeom>
          <a:ln>
            <a:solidFill>
              <a:schemeClr val="accent1">
                <a:shade val="50000"/>
              </a:schemeClr>
            </a:solidFill>
          </a:ln>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F055F730-3E16-7798-ABE9-FFEBE034756D}"/>
              </a:ext>
            </a:extLst>
          </p:cNvPr>
          <p:cNvSpPr txBox="1"/>
          <p:nvPr/>
        </p:nvSpPr>
        <p:spPr>
          <a:xfrm>
            <a:off x="330938" y="1353734"/>
            <a:ext cx="3416320" cy="369332"/>
          </a:xfrm>
          <a:prstGeom prst="rect">
            <a:avLst/>
          </a:prstGeom>
          <a:noFill/>
        </p:spPr>
        <p:txBody>
          <a:bodyPr wrap="none" rtlCol="0">
            <a:spAutoFit/>
          </a:bodyPr>
          <a:lstStyle/>
          <a:p>
            <a:r>
              <a:rPr kumimoji="1" lang="en-US" altLang="ja-JP" dirty="0">
                <a:latin typeface="BIZ UDゴシック" panose="020B0400000000000000" pitchFamily="49" charset="-128"/>
                <a:ea typeface="BIZ UDゴシック" panose="020B0400000000000000" pitchFamily="49" charset="-128"/>
              </a:rPr>
              <a:t>【</a:t>
            </a:r>
            <a:r>
              <a:rPr kumimoji="1" lang="ja-JP" altLang="en-US">
                <a:latin typeface="BIZ UDゴシック" panose="020B0400000000000000" pitchFamily="49" charset="-128"/>
                <a:ea typeface="BIZ UDゴシック" panose="020B0400000000000000" pitchFamily="49" charset="-128"/>
              </a:rPr>
              <a:t>記入例</a:t>
            </a:r>
            <a:r>
              <a:rPr kumimoji="1" lang="en-US" altLang="ja-JP" dirty="0">
                <a:latin typeface="BIZ UDゴシック" panose="020B0400000000000000" pitchFamily="49" charset="-128"/>
                <a:ea typeface="BIZ UDゴシック" panose="020B0400000000000000" pitchFamily="49" charset="-128"/>
              </a:rPr>
              <a:t>】</a:t>
            </a:r>
            <a:r>
              <a:rPr kumimoji="1" lang="ja-JP" altLang="en-US">
                <a:latin typeface="BIZ UDゴシック" panose="020B0400000000000000" pitchFamily="49" charset="-128"/>
                <a:ea typeface="BIZ UDゴシック" panose="020B0400000000000000" pitchFamily="49" charset="-128"/>
              </a:rPr>
              <a:t>認知症　在宅　独居</a:t>
            </a:r>
          </a:p>
        </p:txBody>
      </p:sp>
      <p:sp>
        <p:nvSpPr>
          <p:cNvPr id="14" name="テキスト ボックス 13">
            <a:extLst>
              <a:ext uri="{FF2B5EF4-FFF2-40B4-BE49-F238E27FC236}">
                <a16:creationId xmlns:a16="http://schemas.microsoft.com/office/drawing/2014/main" id="{87153D18-CFA9-E40A-C775-77FEF180FA19}"/>
              </a:ext>
            </a:extLst>
          </p:cNvPr>
          <p:cNvSpPr txBox="1"/>
          <p:nvPr/>
        </p:nvSpPr>
        <p:spPr>
          <a:xfrm>
            <a:off x="177364" y="72747"/>
            <a:ext cx="5493812" cy="369332"/>
          </a:xfrm>
          <a:prstGeom prst="rect">
            <a:avLst/>
          </a:prstGeom>
          <a:noFill/>
        </p:spPr>
        <p:txBody>
          <a:bodyPr wrap="none" rtlCol="0">
            <a:spAutoFit/>
          </a:bodyPr>
          <a:lstStyle/>
          <a:p>
            <a:r>
              <a:rPr kumimoji="1" lang="ja-JP" altLang="en-US">
                <a:latin typeface="BIZ UDゴシック" panose="020B0400000000000000" pitchFamily="49" charset="-128"/>
                <a:ea typeface="BIZ UDゴシック" panose="020B0400000000000000" pitchFamily="49" charset="-128"/>
              </a:rPr>
              <a:t>成年後見利用のための意思決定支援のアセスメント</a:t>
            </a:r>
          </a:p>
        </p:txBody>
      </p:sp>
      <p:sp>
        <p:nvSpPr>
          <p:cNvPr id="3" name="スライド番号プレースホルダー 2">
            <a:extLst>
              <a:ext uri="{FF2B5EF4-FFF2-40B4-BE49-F238E27FC236}">
                <a16:creationId xmlns:a16="http://schemas.microsoft.com/office/drawing/2014/main" id="{79425DA5-C92A-87D1-CCD4-A9B4C6278705}"/>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36</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414070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265AD2C-54B9-91F1-A669-00CA0ADD0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4621" y="983455"/>
            <a:ext cx="662782" cy="662782"/>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A5C244F4-9082-6DD8-8E04-14740A75D528}"/>
              </a:ext>
            </a:extLst>
          </p:cNvPr>
          <p:cNvSpPr>
            <a:spLocks noGrp="1"/>
          </p:cNvSpPr>
          <p:nvPr>
            <p:ph type="title"/>
          </p:nvPr>
        </p:nvSpPr>
        <p:spPr/>
        <p:txBody>
          <a:bodyPr/>
          <a:lstStyle/>
          <a:p>
            <a:r>
              <a:rPr kumimoji="1" lang="ja-JP" altLang="en-US"/>
              <a:t>意思決定支援を踏まえた</a:t>
            </a:r>
            <a:br>
              <a:rPr kumimoji="1" lang="en-US" altLang="ja-JP" dirty="0"/>
            </a:br>
            <a:r>
              <a:rPr kumimoji="1" lang="ja-JP" altLang="en-US"/>
              <a:t>後見事務のガイドライン</a:t>
            </a:r>
          </a:p>
        </p:txBody>
      </p:sp>
      <p:sp>
        <p:nvSpPr>
          <p:cNvPr id="3" name="コンテンツ プレースホルダー 2">
            <a:extLst>
              <a:ext uri="{FF2B5EF4-FFF2-40B4-BE49-F238E27FC236}">
                <a16:creationId xmlns:a16="http://schemas.microsoft.com/office/drawing/2014/main" id="{699F1D35-720B-B52C-95EF-8039CD38CB84}"/>
              </a:ext>
            </a:extLst>
          </p:cNvPr>
          <p:cNvSpPr>
            <a:spLocks noGrp="1"/>
          </p:cNvSpPr>
          <p:nvPr>
            <p:ph idx="1"/>
          </p:nvPr>
        </p:nvSpPr>
        <p:spPr/>
        <p:txBody>
          <a:bodyPr>
            <a:normAutofit/>
          </a:bodyPr>
          <a:lstStyle/>
          <a:p>
            <a:pPr marL="0" indent="0">
              <a:buNone/>
            </a:pPr>
            <a:r>
              <a:rPr kumimoji="1" lang="ja-JP" altLang="en-US">
                <a:solidFill>
                  <a:schemeClr val="accent6">
                    <a:lumMod val="75000"/>
                  </a:schemeClr>
                </a:solidFill>
                <a:latin typeface="BIZ UDPGothic" panose="020B0400000000000000" pitchFamily="34" charset="-128"/>
                <a:ea typeface="BIZ UDPGothic" panose="020B0400000000000000" pitchFamily="34" charset="-128"/>
              </a:rPr>
              <a:t>最高裁判所、厚生労働省及び専門職団体（日本弁護士連合会、公益社団法人成年後見センター・リーガルサポート及び公益社団法人日本社会福祉士会）をメンバーとするワーキング・グループにより完成。</a:t>
            </a:r>
          </a:p>
          <a:p>
            <a:pPr marL="0" indent="0">
              <a:buNone/>
            </a:pPr>
            <a:r>
              <a:rPr lang="ja-JP" altLang="en-US">
                <a:solidFill>
                  <a:schemeClr val="accent6">
                    <a:lumMod val="75000"/>
                  </a:schemeClr>
                </a:solidFill>
                <a:latin typeface="BIZ UDPGothic" panose="020B0400000000000000" pitchFamily="34" charset="-128"/>
                <a:ea typeface="BIZ UDPGothic" panose="020B0400000000000000" pitchFamily="34" charset="-128"/>
              </a:rPr>
              <a:t>「</a:t>
            </a:r>
            <a:r>
              <a:rPr kumimoji="1" lang="ja-JP" altLang="en-US">
                <a:solidFill>
                  <a:schemeClr val="accent2">
                    <a:lumMod val="75000"/>
                  </a:schemeClr>
                </a:solidFill>
                <a:latin typeface="BIZ UDPGothic" panose="020B0400000000000000" pitchFamily="34" charset="-128"/>
                <a:ea typeface="BIZ UDPGothic" panose="020B0400000000000000" pitchFamily="34" charset="-128"/>
              </a:rPr>
              <a:t>専門職後見人、親族後見人、市民後見人等</a:t>
            </a:r>
            <a:r>
              <a:rPr kumimoji="1" lang="ja-JP" altLang="en-US">
                <a:solidFill>
                  <a:schemeClr val="accent6">
                    <a:lumMod val="75000"/>
                  </a:schemeClr>
                </a:solidFill>
                <a:latin typeface="BIZ UDPGothic" panose="020B0400000000000000" pitchFamily="34" charset="-128"/>
                <a:ea typeface="BIZ UDPGothic" panose="020B0400000000000000" pitchFamily="34" charset="-128"/>
              </a:rPr>
              <a:t>のいずれにとっても、本人の意思決定支援を踏まえた後見事務を行う上で参考にされ、活用されることが期待されるところです。」</a:t>
            </a:r>
            <a:endParaRPr kumimoji="1" lang="en-US" altLang="ja-JP" dirty="0">
              <a:solidFill>
                <a:schemeClr val="accent6">
                  <a:lumMod val="75000"/>
                </a:schemeClr>
              </a:solidFill>
              <a:latin typeface="BIZ UDPGothic" panose="020B0400000000000000" pitchFamily="34" charset="-128"/>
              <a:ea typeface="BIZ UDPGothic" panose="020B0400000000000000" pitchFamily="34" charset="-128"/>
            </a:endParaRPr>
          </a:p>
          <a:p>
            <a:pPr marL="0" indent="0" algn="r">
              <a:buNone/>
            </a:pPr>
            <a:r>
              <a:rPr kumimoji="1" lang="ja-JP" altLang="en-US">
                <a:solidFill>
                  <a:schemeClr val="accent6">
                    <a:lumMod val="75000"/>
                  </a:schemeClr>
                </a:solidFill>
                <a:latin typeface="BIZ UDPGothic" panose="020B0400000000000000" pitchFamily="34" charset="-128"/>
                <a:ea typeface="BIZ UDPGothic" panose="020B0400000000000000" pitchFamily="34" charset="-128"/>
              </a:rPr>
              <a:t>最高裁ホームページより</a:t>
            </a:r>
          </a:p>
        </p:txBody>
      </p:sp>
      <p:sp>
        <p:nvSpPr>
          <p:cNvPr id="4" name="スライド番号プレースホルダー 3">
            <a:extLst>
              <a:ext uri="{FF2B5EF4-FFF2-40B4-BE49-F238E27FC236}">
                <a16:creationId xmlns:a16="http://schemas.microsoft.com/office/drawing/2014/main" id="{3E0B2FD8-7957-B317-511C-500514A6D1AE}"/>
              </a:ext>
            </a:extLst>
          </p:cNvPr>
          <p:cNvSpPr>
            <a:spLocks noGrp="1"/>
          </p:cNvSpPr>
          <p:nvPr>
            <p:ph type="sldNum" sz="quarter" idx="12"/>
          </p:nvPr>
        </p:nvSpPr>
        <p:spPr/>
        <p:txBody>
          <a:bodyPr/>
          <a:lstStyle/>
          <a:p>
            <a:fld id="{60AB3B61-F870-1F49-804F-05ADACC18ECA}" type="slidenum">
              <a:rPr kumimoji="1" lang="ja-JP" altLang="en-US" smtClean="0"/>
              <a:t>37</a:t>
            </a:fld>
            <a:endParaRPr kumimoji="1" lang="ja-JP" altLang="en-US"/>
          </a:p>
        </p:txBody>
      </p:sp>
      <p:sp>
        <p:nvSpPr>
          <p:cNvPr id="6" name="テキスト ボックス 5">
            <a:extLst>
              <a:ext uri="{FF2B5EF4-FFF2-40B4-BE49-F238E27FC236}">
                <a16:creationId xmlns:a16="http://schemas.microsoft.com/office/drawing/2014/main" id="{CC810E74-52FA-25DC-2143-9137F664C09F}"/>
              </a:ext>
            </a:extLst>
          </p:cNvPr>
          <p:cNvSpPr txBox="1"/>
          <p:nvPr/>
        </p:nvSpPr>
        <p:spPr>
          <a:xfrm>
            <a:off x="628649" y="6031209"/>
            <a:ext cx="7886699" cy="646331"/>
          </a:xfrm>
          <a:prstGeom prst="rect">
            <a:avLst/>
          </a:prstGeom>
          <a:noFill/>
        </p:spPr>
        <p:txBody>
          <a:bodyPr wrap="square">
            <a:spAutoFit/>
          </a:bodyPr>
          <a:lstStyle/>
          <a:p>
            <a:r>
              <a:rPr lang="ja-JP" altLang="en-US"/>
              <a:t>https://www.courts.go.jp/saiban/koukenp/koukenp5/ishiketteisien_kihontekinakangaekata/index.html</a:t>
            </a:r>
          </a:p>
        </p:txBody>
      </p:sp>
    </p:spTree>
    <p:extLst>
      <p:ext uri="{BB962C8B-B14F-4D97-AF65-F5344CB8AC3E}">
        <p14:creationId xmlns:p14="http://schemas.microsoft.com/office/powerpoint/2010/main" val="2287145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883272C-0DBF-DE0F-BDDA-64E40CCA030D}"/>
              </a:ext>
            </a:extLst>
          </p:cNvPr>
          <p:cNvPicPr>
            <a:picLocks noChangeAspect="1"/>
          </p:cNvPicPr>
          <p:nvPr/>
        </p:nvPicPr>
        <p:blipFill>
          <a:blip r:embed="rId2"/>
          <a:stretch>
            <a:fillRect/>
          </a:stretch>
        </p:blipFill>
        <p:spPr>
          <a:xfrm>
            <a:off x="3979293" y="215572"/>
            <a:ext cx="4536057" cy="6426856"/>
          </a:xfrm>
          <a:prstGeom prst="rect">
            <a:avLst/>
          </a:prstGeom>
        </p:spPr>
      </p:pic>
      <p:sp>
        <p:nvSpPr>
          <p:cNvPr id="2" name="タイトル 1">
            <a:extLst>
              <a:ext uri="{FF2B5EF4-FFF2-40B4-BE49-F238E27FC236}">
                <a16:creationId xmlns:a16="http://schemas.microsoft.com/office/drawing/2014/main" id="{C7816C13-9E36-55BC-6ABE-8D09C47E4794}"/>
              </a:ext>
            </a:extLst>
          </p:cNvPr>
          <p:cNvSpPr>
            <a:spLocks noGrp="1"/>
          </p:cNvSpPr>
          <p:nvPr>
            <p:ph type="title"/>
          </p:nvPr>
        </p:nvSpPr>
        <p:spPr>
          <a:xfrm>
            <a:off x="202019" y="365126"/>
            <a:ext cx="8313331" cy="1325563"/>
          </a:xfrm>
        </p:spPr>
        <p:txBody>
          <a:bodyPr>
            <a:normAutofit fontScale="90000"/>
          </a:bodyPr>
          <a:lstStyle/>
          <a:p>
            <a:r>
              <a:rPr kumimoji="1" lang="ja-JP" altLang="en-US" sz="2800" b="1">
                <a:solidFill>
                  <a:schemeClr val="accent6">
                    <a:lumMod val="75000"/>
                  </a:schemeClr>
                </a:solidFill>
              </a:rPr>
              <a:t>意思決定支援を踏まえた</a:t>
            </a:r>
            <a:br>
              <a:rPr kumimoji="1" lang="en-US" altLang="ja-JP" sz="2800" b="1" dirty="0">
                <a:solidFill>
                  <a:schemeClr val="accent6">
                    <a:lumMod val="75000"/>
                  </a:schemeClr>
                </a:solidFill>
              </a:rPr>
            </a:br>
            <a:r>
              <a:rPr kumimoji="1" lang="ja-JP" altLang="en-US" sz="2800" b="1">
                <a:solidFill>
                  <a:schemeClr val="accent6">
                    <a:lumMod val="75000"/>
                  </a:schemeClr>
                </a:solidFill>
              </a:rPr>
              <a:t>後見事務のガイドライン</a:t>
            </a:r>
            <a:br>
              <a:rPr kumimoji="1" lang="en-US" altLang="ja-JP" sz="2800" b="1" dirty="0">
                <a:solidFill>
                  <a:schemeClr val="accent6">
                    <a:lumMod val="75000"/>
                  </a:schemeClr>
                </a:solidFill>
              </a:rPr>
            </a:br>
            <a:r>
              <a:rPr kumimoji="1" lang="ja-JP" altLang="en-US" sz="4000" b="1">
                <a:solidFill>
                  <a:schemeClr val="accent6">
                    <a:lumMod val="75000"/>
                  </a:schemeClr>
                </a:solidFill>
              </a:rPr>
              <a:t>基本的な考え方</a:t>
            </a:r>
            <a:endParaRPr kumimoji="1" lang="ja-JP" altLang="en-US" sz="2800" b="1">
              <a:solidFill>
                <a:schemeClr val="accent6">
                  <a:lumMod val="75000"/>
                </a:schemeClr>
              </a:solidFill>
            </a:endParaRPr>
          </a:p>
        </p:txBody>
      </p:sp>
      <p:sp>
        <p:nvSpPr>
          <p:cNvPr id="3" name="コンテンツ プレースホルダー 2">
            <a:extLst>
              <a:ext uri="{FF2B5EF4-FFF2-40B4-BE49-F238E27FC236}">
                <a16:creationId xmlns:a16="http://schemas.microsoft.com/office/drawing/2014/main" id="{C320A163-EACD-6B74-991D-8D98F613D96D}"/>
              </a:ext>
            </a:extLst>
          </p:cNvPr>
          <p:cNvSpPr>
            <a:spLocks noGrp="1"/>
          </p:cNvSpPr>
          <p:nvPr>
            <p:ph idx="1"/>
          </p:nvPr>
        </p:nvSpPr>
        <p:spPr>
          <a:xfrm>
            <a:off x="628650" y="3179135"/>
            <a:ext cx="7886700" cy="2997828"/>
          </a:xfrm>
        </p:spPr>
        <p:txBody>
          <a:bodyPr/>
          <a:lstStyle/>
          <a:p>
            <a:pPr marL="0" indent="0">
              <a:buNone/>
            </a:pPr>
            <a:r>
              <a:rPr lang="ja-JP" altLang="en-US"/>
              <a:t>プロセスに応じた</a:t>
            </a:r>
            <a:endParaRPr lang="en-US" altLang="ja-JP" dirty="0"/>
          </a:p>
          <a:p>
            <a:pPr marL="0" indent="0">
              <a:buNone/>
            </a:pPr>
            <a:r>
              <a:rPr kumimoji="1" lang="ja-JP" altLang="en-US">
                <a:solidFill>
                  <a:srgbClr val="FF0000"/>
                </a:solidFill>
              </a:rPr>
              <a:t>後見人の役割</a:t>
            </a:r>
            <a:r>
              <a:rPr kumimoji="1" lang="ja-JP" altLang="en-US"/>
              <a:t>を記載</a:t>
            </a:r>
          </a:p>
        </p:txBody>
      </p:sp>
      <p:sp>
        <p:nvSpPr>
          <p:cNvPr id="4" name="スライド番号プレースホルダー 3">
            <a:extLst>
              <a:ext uri="{FF2B5EF4-FFF2-40B4-BE49-F238E27FC236}">
                <a16:creationId xmlns:a16="http://schemas.microsoft.com/office/drawing/2014/main" id="{A5D21B1B-A499-85FA-2208-B0E966736C83}"/>
              </a:ext>
            </a:extLst>
          </p:cNvPr>
          <p:cNvSpPr>
            <a:spLocks noGrp="1"/>
          </p:cNvSpPr>
          <p:nvPr>
            <p:ph type="sldNum" sz="quarter" idx="12"/>
          </p:nvPr>
        </p:nvSpPr>
        <p:spPr/>
        <p:txBody>
          <a:bodyPr/>
          <a:lstStyle/>
          <a:p>
            <a:fld id="{60AB3B61-F870-1F49-804F-05ADACC18ECA}" type="slidenum">
              <a:rPr kumimoji="1" lang="ja-JP" altLang="en-US" smtClean="0"/>
              <a:t>38</a:t>
            </a:fld>
            <a:endParaRPr kumimoji="1" lang="ja-JP" altLang="en-US"/>
          </a:p>
        </p:txBody>
      </p:sp>
      <p:sp>
        <p:nvSpPr>
          <p:cNvPr id="6" name="テキスト ボックス 5">
            <a:extLst>
              <a:ext uri="{FF2B5EF4-FFF2-40B4-BE49-F238E27FC236}">
                <a16:creationId xmlns:a16="http://schemas.microsoft.com/office/drawing/2014/main" id="{5236E654-5BD6-1393-00EA-73187B14FD06}"/>
              </a:ext>
            </a:extLst>
          </p:cNvPr>
          <p:cNvSpPr txBox="1"/>
          <p:nvPr/>
        </p:nvSpPr>
        <p:spPr>
          <a:xfrm>
            <a:off x="202019" y="6123542"/>
            <a:ext cx="4017446" cy="369332"/>
          </a:xfrm>
          <a:prstGeom prst="rect">
            <a:avLst/>
          </a:prstGeom>
          <a:noFill/>
        </p:spPr>
        <p:txBody>
          <a:bodyPr wrap="none" rtlCol="0">
            <a:spAutoFit/>
          </a:bodyPr>
          <a:lstStyle/>
          <a:p>
            <a:r>
              <a:rPr kumimoji="1" lang="ja-JP" altLang="en-US"/>
              <a:t>ガイドライン</a:t>
            </a:r>
            <a:r>
              <a:rPr kumimoji="1" lang="en-US" altLang="ja-JP" dirty="0"/>
              <a:t>PDF33</a:t>
            </a:r>
            <a:r>
              <a:rPr kumimoji="1" lang="ja-JP" altLang="en-US"/>
              <a:t>ページ　添付資料</a:t>
            </a:r>
          </a:p>
        </p:txBody>
      </p:sp>
      <p:grpSp>
        <p:nvGrpSpPr>
          <p:cNvPr id="7" name="グループ化 6">
            <a:extLst>
              <a:ext uri="{FF2B5EF4-FFF2-40B4-BE49-F238E27FC236}">
                <a16:creationId xmlns:a16="http://schemas.microsoft.com/office/drawing/2014/main" id="{72EE2052-D864-460B-A6E5-C5DCB728AD52}"/>
              </a:ext>
            </a:extLst>
          </p:cNvPr>
          <p:cNvGrpSpPr/>
          <p:nvPr/>
        </p:nvGrpSpPr>
        <p:grpSpPr>
          <a:xfrm>
            <a:off x="0" y="4390500"/>
            <a:ext cx="3025857" cy="1417131"/>
            <a:chOff x="0" y="5423100"/>
            <a:chExt cx="3025857" cy="1417131"/>
          </a:xfrm>
        </p:grpSpPr>
        <p:sp>
          <p:nvSpPr>
            <p:cNvPr id="8" name="正方形/長方形 7">
              <a:extLst>
                <a:ext uri="{FF2B5EF4-FFF2-40B4-BE49-F238E27FC236}">
                  <a16:creationId xmlns:a16="http://schemas.microsoft.com/office/drawing/2014/main" id="{67E0CA0A-F987-4870-A7E6-B5A93524D4EB}"/>
                </a:ext>
              </a:extLst>
            </p:cNvPr>
            <p:cNvSpPr/>
            <p:nvPr/>
          </p:nvSpPr>
          <p:spPr>
            <a:xfrm>
              <a:off x="0" y="5888551"/>
              <a:ext cx="2921000" cy="51295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32E6BF78-63B3-4DB3-A996-0F73B82C8C64}"/>
                </a:ext>
              </a:extLst>
            </p:cNvPr>
            <p:cNvSpPr/>
            <p:nvPr/>
          </p:nvSpPr>
          <p:spPr>
            <a:xfrm>
              <a:off x="188267" y="5423100"/>
              <a:ext cx="1417131" cy="141713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グラフィックス 9" descr="カスタマー レビュー (RTL)">
              <a:extLst>
                <a:ext uri="{FF2B5EF4-FFF2-40B4-BE49-F238E27FC236}">
                  <a16:creationId xmlns:a16="http://schemas.microsoft.com/office/drawing/2014/main" id="{EFB18E59-C063-4625-8F34-2DB751C480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5833" y="5555106"/>
              <a:ext cx="1081997" cy="1081997"/>
            </a:xfrm>
            <a:prstGeom prst="rect">
              <a:avLst/>
            </a:prstGeom>
          </p:spPr>
        </p:pic>
        <p:sp>
          <p:nvSpPr>
            <p:cNvPr id="11" name="テキスト ボックス 10">
              <a:extLst>
                <a:ext uri="{FF2B5EF4-FFF2-40B4-BE49-F238E27FC236}">
                  <a16:creationId xmlns:a16="http://schemas.microsoft.com/office/drawing/2014/main" id="{2CE56E04-068B-430C-8A02-B62E4D39E6C6}"/>
                </a:ext>
              </a:extLst>
            </p:cNvPr>
            <p:cNvSpPr txBox="1"/>
            <p:nvPr/>
          </p:nvSpPr>
          <p:spPr>
            <a:xfrm>
              <a:off x="1667065" y="5871049"/>
              <a:ext cx="1358792" cy="523220"/>
            </a:xfrm>
            <a:prstGeom prst="rect">
              <a:avLst/>
            </a:prstGeom>
            <a:noFill/>
          </p:spPr>
          <p:txBody>
            <a:bodyPr wrap="square">
              <a:spAutoFit/>
            </a:bodyPr>
            <a:lstStyle/>
            <a:p>
              <a:r>
                <a:rPr lang="ja-JP" altLang="ja-JP" sz="2800" b="1"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rPr>
                <a:t>演習</a:t>
              </a:r>
              <a:r>
                <a:rPr lang="ja-JP" altLang="en-US" sz="2800" b="1" dirty="0">
                  <a:solidFill>
                    <a:schemeClr val="bg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２</a:t>
              </a:r>
              <a:endParaRPr lang="ja-JP" altLang="en-US" sz="2800" b="1" dirty="0">
                <a:solidFill>
                  <a:schemeClr val="bg1"/>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2102181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A1BFC9-EA3F-2B11-6D45-C421C2FFE5FC}"/>
              </a:ext>
            </a:extLst>
          </p:cNvPr>
          <p:cNvSpPr>
            <a:spLocks noGrp="1"/>
          </p:cNvSpPr>
          <p:nvPr>
            <p:ph type="title"/>
          </p:nvPr>
        </p:nvSpPr>
        <p:spPr/>
        <p:txBody>
          <a:bodyPr>
            <a:normAutofit/>
          </a:bodyPr>
          <a:lstStyle/>
          <a:p>
            <a:r>
              <a:rPr kumimoji="1" lang="ja-JP" altLang="en-US"/>
              <a:t>意思決定支援を踏まえた</a:t>
            </a:r>
            <a:br>
              <a:rPr kumimoji="1" lang="en-US" altLang="ja-JP" dirty="0"/>
            </a:br>
            <a:r>
              <a:rPr kumimoji="1" lang="ja-JP" altLang="en-US"/>
              <a:t>後見事務のガイドライン</a:t>
            </a:r>
          </a:p>
        </p:txBody>
      </p:sp>
      <p:sp>
        <p:nvSpPr>
          <p:cNvPr id="3" name="コンテンツ プレースホルダー 2">
            <a:extLst>
              <a:ext uri="{FF2B5EF4-FFF2-40B4-BE49-F238E27FC236}">
                <a16:creationId xmlns:a16="http://schemas.microsoft.com/office/drawing/2014/main" id="{2CE8B224-759D-04C5-16ED-900D85666C75}"/>
              </a:ext>
            </a:extLst>
          </p:cNvPr>
          <p:cNvSpPr>
            <a:spLocks noGrp="1"/>
          </p:cNvSpPr>
          <p:nvPr>
            <p:ph idx="1"/>
          </p:nvPr>
        </p:nvSpPr>
        <p:spPr>
          <a:xfrm>
            <a:off x="628650" y="2466753"/>
            <a:ext cx="7781703" cy="3710210"/>
          </a:xfrm>
        </p:spPr>
        <p:txBody>
          <a:bodyPr/>
          <a:lstStyle/>
          <a:p>
            <a:pPr marL="0" indent="0">
              <a:buNone/>
            </a:pPr>
            <a:r>
              <a:rPr lang="ja-JP" altLang="en-US" dirty="0"/>
              <a:t>＜ミーティング開催に当たっての留意事項＞</a:t>
            </a:r>
            <a:endParaRPr lang="en-US" altLang="ja-JP" dirty="0"/>
          </a:p>
          <a:p>
            <a:r>
              <a:rPr lang="ja-JP" altLang="en-US" dirty="0"/>
              <a:t> 本人は、いつ、どこで、どのような方法であれば安心して参加できるか。 </a:t>
            </a:r>
            <a:endParaRPr lang="en-US" altLang="ja-JP" dirty="0"/>
          </a:p>
          <a:p>
            <a:r>
              <a:rPr lang="ja-JP" altLang="en-US" dirty="0"/>
              <a:t>また、誰に意思決定支援のチームに参加してほしいか。 </a:t>
            </a:r>
            <a:endParaRPr lang="en-US" altLang="ja-JP" dirty="0"/>
          </a:p>
          <a:p>
            <a:pPr marL="0" indent="0" algn="r">
              <a:buNone/>
            </a:pPr>
            <a:r>
              <a:rPr lang="en-US" altLang="ja-JP" sz="2800" dirty="0"/>
              <a:t>PDF12</a:t>
            </a:r>
            <a:r>
              <a:rPr kumimoji="1" lang="ja-JP" altLang="en-US" sz="2800" dirty="0"/>
              <a:t>ページ</a:t>
            </a:r>
            <a:endParaRPr kumimoji="1" lang="ja-JP" altLang="en-US" dirty="0"/>
          </a:p>
        </p:txBody>
      </p:sp>
      <p:sp>
        <p:nvSpPr>
          <p:cNvPr id="4" name="スライド番号プレースホルダー 3">
            <a:extLst>
              <a:ext uri="{FF2B5EF4-FFF2-40B4-BE49-F238E27FC236}">
                <a16:creationId xmlns:a16="http://schemas.microsoft.com/office/drawing/2014/main" id="{A1F394FF-FD02-964E-42A0-9A5960330812}"/>
              </a:ext>
            </a:extLst>
          </p:cNvPr>
          <p:cNvSpPr>
            <a:spLocks noGrp="1"/>
          </p:cNvSpPr>
          <p:nvPr>
            <p:ph type="sldNum" sz="quarter" idx="12"/>
          </p:nvPr>
        </p:nvSpPr>
        <p:spPr/>
        <p:txBody>
          <a:bodyPr/>
          <a:lstStyle/>
          <a:p>
            <a:fld id="{60AB3B61-F870-1F49-804F-05ADACC18ECA}" type="slidenum">
              <a:rPr kumimoji="1" lang="ja-JP" altLang="en-US" smtClean="0"/>
              <a:t>39</a:t>
            </a:fld>
            <a:endParaRPr kumimoji="1" lang="ja-JP" altLang="en-US"/>
          </a:p>
        </p:txBody>
      </p:sp>
    </p:spTree>
    <p:extLst>
      <p:ext uri="{BB962C8B-B14F-4D97-AF65-F5344CB8AC3E}">
        <p14:creationId xmlns:p14="http://schemas.microsoft.com/office/powerpoint/2010/main" val="511222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ACAAC60-6D13-76BE-4BBC-5BA1DF2B80AC}"/>
              </a:ext>
            </a:extLst>
          </p:cNvPr>
          <p:cNvPicPr>
            <a:picLocks noChangeAspect="1"/>
          </p:cNvPicPr>
          <p:nvPr/>
        </p:nvPicPr>
        <p:blipFill>
          <a:blip r:embed="rId2"/>
          <a:stretch>
            <a:fillRect/>
          </a:stretch>
        </p:blipFill>
        <p:spPr>
          <a:xfrm>
            <a:off x="685800" y="358791"/>
            <a:ext cx="7772400" cy="5617916"/>
          </a:xfrm>
          <a:prstGeom prst="rect">
            <a:avLst/>
          </a:prstGeom>
        </p:spPr>
      </p:pic>
      <p:sp>
        <p:nvSpPr>
          <p:cNvPr id="3" name="テキスト ボックス 2">
            <a:extLst>
              <a:ext uri="{FF2B5EF4-FFF2-40B4-BE49-F238E27FC236}">
                <a16:creationId xmlns:a16="http://schemas.microsoft.com/office/drawing/2014/main" id="{54F8C516-10C6-D9D6-3AB6-E61B817513EF}"/>
              </a:ext>
            </a:extLst>
          </p:cNvPr>
          <p:cNvSpPr txBox="1"/>
          <p:nvPr/>
        </p:nvSpPr>
        <p:spPr>
          <a:xfrm>
            <a:off x="3301259" y="6198256"/>
            <a:ext cx="4134465" cy="523220"/>
          </a:xfrm>
          <a:prstGeom prst="rect">
            <a:avLst/>
          </a:prstGeom>
          <a:noFill/>
        </p:spPr>
        <p:txBody>
          <a:bodyPr wrap="none" rtlCol="0">
            <a:spAutoFit/>
          </a:bodyPr>
          <a:lstStyle/>
          <a:p>
            <a:r>
              <a:rPr kumimoji="1" lang="ja-JP" altLang="en-US" sz="1400" dirty="0">
                <a:latin typeface="BIZ UDゴシック" panose="020B0400000000000000" pitchFamily="49" charset="-128"/>
                <a:ea typeface="BIZ UDゴシック" panose="020B0400000000000000" pitchFamily="49" charset="-128"/>
              </a:rPr>
              <a:t>厚生労働省ホームページ</a:t>
            </a:r>
            <a:endParaRPr kumimoji="1" lang="en" altLang="ja-JP" sz="1400" dirty="0">
              <a:latin typeface="BIZ UDゴシック" panose="020B0400000000000000" pitchFamily="49" charset="-128"/>
              <a:ea typeface="BIZ UDゴシック" panose="020B0400000000000000" pitchFamily="49" charset="-128"/>
            </a:endParaRPr>
          </a:p>
          <a:p>
            <a:r>
              <a:rPr kumimoji="1" lang="en" altLang="ja-JP" sz="1400" dirty="0">
                <a:latin typeface="BIZ UDゴシック" panose="020B0400000000000000" pitchFamily="49" charset="-128"/>
                <a:ea typeface="BIZ UDゴシック" panose="020B0400000000000000" pitchFamily="49" charset="-128"/>
              </a:rPr>
              <a:t>https://</a:t>
            </a:r>
            <a:r>
              <a:rPr kumimoji="1" lang="en" altLang="ja-JP" sz="1400" dirty="0" err="1">
                <a:latin typeface="BIZ UDゴシック" panose="020B0400000000000000" pitchFamily="49" charset="-128"/>
                <a:ea typeface="BIZ UDゴシック" panose="020B0400000000000000" pitchFamily="49" charset="-128"/>
              </a:rPr>
              <a:t>www.mhlw.go.jp</a:t>
            </a:r>
            <a:r>
              <a:rPr kumimoji="1" lang="en" altLang="ja-JP" sz="1400" dirty="0">
                <a:latin typeface="BIZ UDゴシック" panose="020B0400000000000000" pitchFamily="49" charset="-128"/>
                <a:ea typeface="BIZ UDゴシック" panose="020B0400000000000000" pitchFamily="49" charset="-128"/>
              </a:rPr>
              <a:t>/content/000689414.pdf</a:t>
            </a:r>
            <a:endParaRPr kumimoji="1" lang="ja-JP" altLang="en-US" sz="1400" dirty="0">
              <a:latin typeface="BIZ UDゴシック" panose="020B0400000000000000" pitchFamily="49" charset="-128"/>
              <a:ea typeface="BIZ UDゴシック" panose="020B0400000000000000" pitchFamily="49" charset="-128"/>
            </a:endParaRPr>
          </a:p>
        </p:txBody>
      </p:sp>
      <p:pic>
        <p:nvPicPr>
          <p:cNvPr id="1026" name="Picture 2">
            <a:extLst>
              <a:ext uri="{FF2B5EF4-FFF2-40B4-BE49-F238E27FC236}">
                <a16:creationId xmlns:a16="http://schemas.microsoft.com/office/drawing/2014/main" id="{E8D5B16C-02A8-886B-4705-064ACC7D3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5724" y="5954943"/>
            <a:ext cx="830943" cy="83094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4154F75E-C758-917E-24D6-25F4CB51D983}"/>
              </a:ext>
            </a:extLst>
          </p:cNvPr>
          <p:cNvSpPr txBox="1"/>
          <p:nvPr/>
        </p:nvSpPr>
        <p:spPr>
          <a:xfrm>
            <a:off x="674914" y="402335"/>
            <a:ext cx="5955476" cy="369332"/>
          </a:xfrm>
          <a:prstGeom prst="rect">
            <a:avLst/>
          </a:prstGeom>
          <a:solidFill>
            <a:schemeClr val="bg1"/>
          </a:solidFill>
        </p:spPr>
        <p:txBody>
          <a:bodyPr wrap="none" rtlCol="0">
            <a:spAutoFit/>
          </a:bodyPr>
          <a:lstStyle/>
          <a:p>
            <a:r>
              <a:rPr lang="ja-JP" altLang="en-US" b="1">
                <a:latin typeface="BIZ UDゴシック" panose="020B0400000000000000" pitchFamily="49" charset="-128"/>
                <a:ea typeface="BIZ UDゴシック" panose="020B0400000000000000" pitchFamily="49" charset="-128"/>
              </a:rPr>
              <a:t>意思決定支援等に係る各種ガイドラインの比較について</a:t>
            </a:r>
            <a:endParaRPr kumimoji="1" lang="ja-JP" altLang="en-US" b="1">
              <a:latin typeface="BIZ UDゴシック" panose="020B0400000000000000" pitchFamily="49" charset="-128"/>
              <a:ea typeface="BIZ UDゴシック" panose="020B0400000000000000" pitchFamily="49" charset="-128"/>
            </a:endParaRPr>
          </a:p>
        </p:txBody>
      </p:sp>
      <p:sp>
        <p:nvSpPr>
          <p:cNvPr id="5" name="スライド番号プレースホルダー 4">
            <a:extLst>
              <a:ext uri="{FF2B5EF4-FFF2-40B4-BE49-F238E27FC236}">
                <a16:creationId xmlns:a16="http://schemas.microsoft.com/office/drawing/2014/main" id="{3CADF74B-EE99-9E57-A6C6-6FA717960660}"/>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4</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192924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54B1DC-D3E4-8944-3911-B24D31A313AA}"/>
              </a:ext>
            </a:extLst>
          </p:cNvPr>
          <p:cNvSpPr>
            <a:spLocks noGrp="1"/>
          </p:cNvSpPr>
          <p:nvPr>
            <p:ph type="title"/>
          </p:nvPr>
        </p:nvSpPr>
        <p:spPr/>
        <p:txBody>
          <a:bodyPr/>
          <a:lstStyle/>
          <a:p>
            <a:r>
              <a:rPr kumimoji="1" lang="ja-JP" altLang="en-US"/>
              <a:t>意思決定支援を踏まえた</a:t>
            </a:r>
            <a:br>
              <a:rPr kumimoji="1" lang="en-US" altLang="ja-JP" dirty="0"/>
            </a:br>
            <a:r>
              <a:rPr kumimoji="1" lang="ja-JP" altLang="en-US"/>
              <a:t>後見事務のガイドライン</a:t>
            </a:r>
          </a:p>
        </p:txBody>
      </p:sp>
      <p:sp>
        <p:nvSpPr>
          <p:cNvPr id="3" name="コンテンツ プレースホルダー 2">
            <a:extLst>
              <a:ext uri="{FF2B5EF4-FFF2-40B4-BE49-F238E27FC236}">
                <a16:creationId xmlns:a16="http://schemas.microsoft.com/office/drawing/2014/main" id="{2032D7CF-9B1F-C496-7BD6-425F26C1F217}"/>
              </a:ext>
            </a:extLst>
          </p:cNvPr>
          <p:cNvSpPr>
            <a:spLocks noGrp="1"/>
          </p:cNvSpPr>
          <p:nvPr>
            <p:ph idx="1"/>
          </p:nvPr>
        </p:nvSpPr>
        <p:spPr/>
        <p:txBody>
          <a:bodyPr/>
          <a:lstStyle/>
          <a:p>
            <a:pPr marL="0" indent="0">
              <a:buNone/>
            </a:pPr>
            <a:r>
              <a:rPr lang="ja-JP" altLang="en-US"/>
              <a:t>個別課題発生時における意思決定支援のためのアセスメントシート</a:t>
            </a:r>
            <a:r>
              <a:rPr lang="en-US" altLang="ja-JP" dirty="0"/>
              <a:t>【</a:t>
            </a:r>
            <a:r>
              <a:rPr lang="ja-JP" altLang="en-US"/>
              <a:t>様式１</a:t>
            </a:r>
            <a:r>
              <a:rPr lang="en-US" altLang="ja-JP" dirty="0"/>
              <a:t>】</a:t>
            </a:r>
            <a:r>
              <a:rPr lang="ja-JP" altLang="en-US"/>
              <a:t> </a:t>
            </a:r>
            <a:endParaRPr kumimoji="1" lang="ja-JP" altLang="en-US"/>
          </a:p>
        </p:txBody>
      </p:sp>
      <p:sp>
        <p:nvSpPr>
          <p:cNvPr id="4" name="スライド番号プレースホルダー 3">
            <a:extLst>
              <a:ext uri="{FF2B5EF4-FFF2-40B4-BE49-F238E27FC236}">
                <a16:creationId xmlns:a16="http://schemas.microsoft.com/office/drawing/2014/main" id="{987DBA05-90DA-006B-8980-09721FD03F73}"/>
              </a:ext>
            </a:extLst>
          </p:cNvPr>
          <p:cNvSpPr>
            <a:spLocks noGrp="1"/>
          </p:cNvSpPr>
          <p:nvPr>
            <p:ph type="sldNum" sz="quarter" idx="12"/>
          </p:nvPr>
        </p:nvSpPr>
        <p:spPr/>
        <p:txBody>
          <a:bodyPr/>
          <a:lstStyle/>
          <a:p>
            <a:fld id="{60AB3B61-F870-1F49-804F-05ADACC18ECA}" type="slidenum">
              <a:rPr kumimoji="1" lang="ja-JP" altLang="en-US" smtClean="0"/>
              <a:t>40</a:t>
            </a:fld>
            <a:endParaRPr kumimoji="1" lang="ja-JP" altLang="en-US"/>
          </a:p>
        </p:txBody>
      </p:sp>
      <p:pic>
        <p:nvPicPr>
          <p:cNvPr id="5" name="図 4">
            <a:extLst>
              <a:ext uri="{FF2B5EF4-FFF2-40B4-BE49-F238E27FC236}">
                <a16:creationId xmlns:a16="http://schemas.microsoft.com/office/drawing/2014/main" id="{1BD0900F-8276-8EF0-D739-B7D320B19039}"/>
              </a:ext>
            </a:extLst>
          </p:cNvPr>
          <p:cNvPicPr>
            <a:picLocks noChangeAspect="1"/>
          </p:cNvPicPr>
          <p:nvPr/>
        </p:nvPicPr>
        <p:blipFill>
          <a:blip r:embed="rId2"/>
          <a:stretch>
            <a:fillRect/>
          </a:stretch>
        </p:blipFill>
        <p:spPr>
          <a:xfrm>
            <a:off x="262585" y="2674532"/>
            <a:ext cx="8618829" cy="3818342"/>
          </a:xfrm>
          <a:prstGeom prst="rect">
            <a:avLst/>
          </a:prstGeom>
        </p:spPr>
      </p:pic>
    </p:spTree>
    <p:extLst>
      <p:ext uri="{BB962C8B-B14F-4D97-AF65-F5344CB8AC3E}">
        <p14:creationId xmlns:p14="http://schemas.microsoft.com/office/powerpoint/2010/main" val="3818354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90965A-EFBD-9AE6-2542-487CA8565F85}"/>
              </a:ext>
            </a:extLst>
          </p:cNvPr>
          <p:cNvSpPr>
            <a:spLocks noGrp="1"/>
          </p:cNvSpPr>
          <p:nvPr>
            <p:ph type="title"/>
          </p:nvPr>
        </p:nvSpPr>
        <p:spPr>
          <a:xfrm>
            <a:off x="265814" y="365126"/>
            <a:ext cx="8249536" cy="1325563"/>
          </a:xfrm>
        </p:spPr>
        <p:txBody>
          <a:bodyPr/>
          <a:lstStyle/>
          <a:p>
            <a:r>
              <a:rPr kumimoji="1" lang="ja-JP" altLang="en-US" b="1">
                <a:solidFill>
                  <a:schemeClr val="bg1"/>
                </a:solidFill>
              </a:rPr>
              <a:t>事例紹介</a:t>
            </a:r>
          </a:p>
        </p:txBody>
      </p:sp>
      <p:sp>
        <p:nvSpPr>
          <p:cNvPr id="3" name="コンテンツ プレースホルダー 2">
            <a:extLst>
              <a:ext uri="{FF2B5EF4-FFF2-40B4-BE49-F238E27FC236}">
                <a16:creationId xmlns:a16="http://schemas.microsoft.com/office/drawing/2014/main" id="{378E0AA9-328E-49DD-B245-6BB22D576DDC}"/>
              </a:ext>
            </a:extLst>
          </p:cNvPr>
          <p:cNvSpPr>
            <a:spLocks noGrp="1"/>
          </p:cNvSpPr>
          <p:nvPr>
            <p:ph idx="1"/>
          </p:nvPr>
        </p:nvSpPr>
        <p:spPr>
          <a:xfrm>
            <a:off x="265814" y="1825625"/>
            <a:ext cx="8612372" cy="3862794"/>
          </a:xfrm>
        </p:spPr>
        <p:txBody>
          <a:bodyPr>
            <a:normAutofit/>
          </a:bodyPr>
          <a:lstStyle/>
          <a:p>
            <a:r>
              <a:rPr kumimoji="1" lang="ja-JP" altLang="en-US" sz="3600">
                <a:solidFill>
                  <a:schemeClr val="bg1"/>
                </a:solidFill>
              </a:rPr>
              <a:t>事例１</a:t>
            </a:r>
            <a:endParaRPr kumimoji="1" lang="en-US" altLang="ja-JP" sz="3600" dirty="0">
              <a:solidFill>
                <a:schemeClr val="bg1"/>
              </a:solidFill>
            </a:endParaRPr>
          </a:p>
          <a:p>
            <a:pPr marL="0" indent="0">
              <a:buNone/>
            </a:pPr>
            <a:r>
              <a:rPr lang="ja-JP" altLang="en-US" sz="3600">
                <a:solidFill>
                  <a:schemeClr val="bg1"/>
                </a:solidFill>
              </a:rPr>
              <a:t>「自宅での最期を望んだ独居高齢者」</a:t>
            </a:r>
            <a:endParaRPr lang="en-US" altLang="ja-JP" sz="3600" dirty="0">
              <a:solidFill>
                <a:schemeClr val="bg1"/>
              </a:solidFill>
            </a:endParaRPr>
          </a:p>
          <a:p>
            <a:pPr marL="0" indent="0">
              <a:buNone/>
            </a:pPr>
            <a:endParaRPr lang="en-US" altLang="ja-JP" sz="3600" dirty="0">
              <a:solidFill>
                <a:schemeClr val="bg1"/>
              </a:solidFill>
            </a:endParaRPr>
          </a:p>
          <a:p>
            <a:r>
              <a:rPr kumimoji="1" lang="ja-JP" altLang="en-US" sz="3600">
                <a:solidFill>
                  <a:schemeClr val="bg1"/>
                </a:solidFill>
              </a:rPr>
              <a:t>事例２</a:t>
            </a:r>
            <a:endParaRPr kumimoji="1" lang="en-US" altLang="ja-JP" sz="3600" dirty="0">
              <a:solidFill>
                <a:schemeClr val="bg1"/>
              </a:solidFill>
            </a:endParaRPr>
          </a:p>
          <a:p>
            <a:pPr marL="0" indent="0">
              <a:buNone/>
            </a:pPr>
            <a:r>
              <a:rPr lang="ja-JP" altLang="en-US" sz="3600">
                <a:solidFill>
                  <a:schemeClr val="bg1"/>
                </a:solidFill>
              </a:rPr>
              <a:t>「認知症により</a:t>
            </a:r>
            <a:endParaRPr lang="en-US" altLang="ja-JP" sz="3600" dirty="0">
              <a:solidFill>
                <a:schemeClr val="bg1"/>
              </a:solidFill>
            </a:endParaRPr>
          </a:p>
          <a:p>
            <a:pPr marL="0" indent="0">
              <a:buNone/>
            </a:pPr>
            <a:r>
              <a:rPr lang="ja-JP" altLang="en-US" sz="3600">
                <a:solidFill>
                  <a:schemeClr val="bg1"/>
                </a:solidFill>
              </a:rPr>
              <a:t>　近隣住民から孤立していく高齢者」</a:t>
            </a:r>
            <a:endParaRPr kumimoji="1" lang="ja-JP" altLang="en-US" sz="3600">
              <a:solidFill>
                <a:schemeClr val="bg1"/>
              </a:solidFill>
            </a:endParaRPr>
          </a:p>
        </p:txBody>
      </p:sp>
      <p:sp>
        <p:nvSpPr>
          <p:cNvPr id="4" name="スライド番号プレースホルダー 3">
            <a:extLst>
              <a:ext uri="{FF2B5EF4-FFF2-40B4-BE49-F238E27FC236}">
                <a16:creationId xmlns:a16="http://schemas.microsoft.com/office/drawing/2014/main" id="{CF700BA2-22AE-6943-B2FE-33787472E574}"/>
              </a:ext>
            </a:extLst>
          </p:cNvPr>
          <p:cNvSpPr>
            <a:spLocks noGrp="1"/>
          </p:cNvSpPr>
          <p:nvPr>
            <p:ph type="sldNum" sz="quarter" idx="12"/>
          </p:nvPr>
        </p:nvSpPr>
        <p:spPr/>
        <p:txBody>
          <a:bodyPr/>
          <a:lstStyle/>
          <a:p>
            <a:fld id="{60AB3B61-F870-1F49-804F-05ADACC18ECA}" type="slidenum">
              <a:rPr kumimoji="1" lang="ja-JP" altLang="en-US" smtClean="0"/>
              <a:t>41</a:t>
            </a:fld>
            <a:endParaRPr kumimoji="1" lang="ja-JP" altLang="en-US"/>
          </a:p>
        </p:txBody>
      </p:sp>
      <p:sp>
        <p:nvSpPr>
          <p:cNvPr id="5" name="テキスト ボックス 4">
            <a:extLst>
              <a:ext uri="{FF2B5EF4-FFF2-40B4-BE49-F238E27FC236}">
                <a16:creationId xmlns:a16="http://schemas.microsoft.com/office/drawing/2014/main" id="{1EAA6BC2-D8C9-9FC7-4FCC-567797C40A87}"/>
              </a:ext>
            </a:extLst>
          </p:cNvPr>
          <p:cNvSpPr txBox="1"/>
          <p:nvPr/>
        </p:nvSpPr>
        <p:spPr>
          <a:xfrm>
            <a:off x="2753833" y="723765"/>
            <a:ext cx="5570756" cy="523220"/>
          </a:xfrm>
          <a:prstGeom prst="rect">
            <a:avLst/>
          </a:prstGeom>
          <a:noFill/>
          <a:ln>
            <a:solidFill>
              <a:schemeClr val="bg1"/>
            </a:solidFill>
          </a:ln>
        </p:spPr>
        <p:txBody>
          <a:bodyPr wrap="none" rtlCol="0">
            <a:spAutoFit/>
          </a:bodyPr>
          <a:lstStyle/>
          <a:p>
            <a:r>
              <a:rPr kumimoji="1" lang="ja-JP" altLang="en-US" sz="2800">
                <a:solidFill>
                  <a:schemeClr val="bg1"/>
                </a:solidFill>
              </a:rPr>
              <a:t>地域包括支援センターの取り組み</a:t>
            </a:r>
          </a:p>
        </p:txBody>
      </p:sp>
    </p:spTree>
    <p:extLst>
      <p:ext uri="{BB962C8B-B14F-4D97-AF65-F5344CB8AC3E}">
        <p14:creationId xmlns:p14="http://schemas.microsoft.com/office/powerpoint/2010/main" val="46635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円/楕円 7">
            <a:extLst>
              <a:ext uri="{FF2B5EF4-FFF2-40B4-BE49-F238E27FC236}">
                <a16:creationId xmlns:a16="http://schemas.microsoft.com/office/drawing/2014/main" id="{6214BE56-35C2-1635-145E-A74C3BBD63A4}"/>
              </a:ext>
            </a:extLst>
          </p:cNvPr>
          <p:cNvSpPr/>
          <p:nvPr/>
        </p:nvSpPr>
        <p:spPr>
          <a:xfrm>
            <a:off x="1142999" y="0"/>
            <a:ext cx="6858001" cy="6858001"/>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2597ABFB-FA1F-B07D-7F5E-B4414CD9F62D}"/>
              </a:ext>
            </a:extLst>
          </p:cNvPr>
          <p:cNvSpPr>
            <a:spLocks noGrp="1"/>
          </p:cNvSpPr>
          <p:nvPr>
            <p:ph type="sldNum" sz="quarter" idx="12"/>
          </p:nvPr>
        </p:nvSpPr>
        <p:spPr/>
        <p:txBody>
          <a:bodyPr/>
          <a:lstStyle/>
          <a:p>
            <a:fld id="{60AB3B61-F870-1F49-804F-05ADACC18ECA}" type="slidenum">
              <a:rPr kumimoji="1" lang="ja-JP" altLang="en-US" smtClean="0"/>
              <a:t>42</a:t>
            </a:fld>
            <a:endParaRPr kumimoji="1" lang="ja-JP" altLang="en-US"/>
          </a:p>
        </p:txBody>
      </p:sp>
      <p:sp>
        <p:nvSpPr>
          <p:cNvPr id="4" name="コンテンツ プレースホルダー 2">
            <a:extLst>
              <a:ext uri="{FF2B5EF4-FFF2-40B4-BE49-F238E27FC236}">
                <a16:creationId xmlns:a16="http://schemas.microsoft.com/office/drawing/2014/main" id="{4ED2DE55-F5E2-87CD-D5CC-2AF11ABBB98C}"/>
              </a:ext>
            </a:extLst>
          </p:cNvPr>
          <p:cNvSpPr txBox="1">
            <a:spLocks/>
          </p:cNvSpPr>
          <p:nvPr/>
        </p:nvSpPr>
        <p:spPr>
          <a:xfrm>
            <a:off x="1202142" y="334188"/>
            <a:ext cx="6739713" cy="466724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4400" b="1">
                <a:solidFill>
                  <a:schemeClr val="accent6">
                    <a:lumMod val="60000"/>
                    <a:lumOff val="40000"/>
                  </a:schemeClr>
                </a:solidFill>
                <a:latin typeface="BIZ UDゴシック" panose="020B0400000000000000" pitchFamily="49" charset="-128"/>
                <a:ea typeface="BIZ UDゴシック" panose="020B0400000000000000" pitchFamily="49" charset="-128"/>
              </a:rPr>
              <a:t>演習</a:t>
            </a:r>
            <a:r>
              <a:rPr lang="en-US" altLang="ja-JP" sz="4400" b="1" dirty="0">
                <a:solidFill>
                  <a:schemeClr val="accent6">
                    <a:lumMod val="60000"/>
                    <a:lumOff val="40000"/>
                  </a:schemeClr>
                </a:solidFill>
                <a:latin typeface="BIZ UDゴシック" panose="020B0400000000000000" pitchFamily="49" charset="-128"/>
                <a:ea typeface="BIZ UDゴシック" panose="020B0400000000000000" pitchFamily="49" charset="-128"/>
              </a:rPr>
              <a:t>2</a:t>
            </a:r>
          </a:p>
          <a:p>
            <a:pPr marL="0" indent="0" algn="ctr">
              <a:buNone/>
            </a:pPr>
            <a:r>
              <a:rPr lang="ja-JP" altLang="en-US" sz="4400" b="1">
                <a:solidFill>
                  <a:schemeClr val="accent6">
                    <a:lumMod val="60000"/>
                    <a:lumOff val="40000"/>
                  </a:schemeClr>
                </a:solidFill>
                <a:latin typeface="BIZ UDゴシック" panose="020B0400000000000000" pitchFamily="49" charset="-128"/>
                <a:ea typeface="BIZ UDゴシック" panose="020B0400000000000000" pitchFamily="49" charset="-128"/>
              </a:rPr>
              <a:t>グループワーク</a:t>
            </a:r>
            <a:endParaRPr lang="en-US" altLang="ja-JP" sz="4400" b="1" dirty="0">
              <a:solidFill>
                <a:schemeClr val="accent6">
                  <a:lumMod val="60000"/>
                  <a:lumOff val="40000"/>
                </a:schemeClr>
              </a:solidFill>
              <a:latin typeface="BIZ UDゴシック" panose="020B0400000000000000" pitchFamily="49" charset="-128"/>
              <a:ea typeface="BIZ UDゴシック" panose="020B0400000000000000" pitchFamily="49" charset="-128"/>
            </a:endParaRPr>
          </a:p>
          <a:p>
            <a:pPr marL="0" indent="0" algn="ctr">
              <a:buNone/>
            </a:pPr>
            <a:r>
              <a:rPr lang="ja-JP" altLang="en-US" sz="4400" b="1">
                <a:solidFill>
                  <a:schemeClr val="bg1"/>
                </a:solidFill>
                <a:latin typeface="BIZ UDゴシック" panose="020B0400000000000000" pitchFamily="49" charset="-128"/>
                <a:ea typeface="BIZ UDゴシック" panose="020B0400000000000000" pitchFamily="49" charset="-128"/>
              </a:rPr>
              <a:t>在宅生活継続のための</a:t>
            </a:r>
            <a:endParaRPr lang="en-US" altLang="ja-JP" sz="4400" b="1" dirty="0">
              <a:solidFill>
                <a:schemeClr val="bg1"/>
              </a:solidFill>
              <a:latin typeface="BIZ UDゴシック" panose="020B0400000000000000" pitchFamily="49" charset="-128"/>
              <a:ea typeface="BIZ UDゴシック" panose="020B0400000000000000" pitchFamily="49" charset="-128"/>
            </a:endParaRPr>
          </a:p>
          <a:p>
            <a:pPr marL="0" indent="0" algn="ctr">
              <a:buNone/>
            </a:pPr>
            <a:r>
              <a:rPr lang="ja-JP" altLang="en-US" sz="4400" b="1">
                <a:solidFill>
                  <a:schemeClr val="bg1"/>
                </a:solidFill>
                <a:latin typeface="BIZ UDゴシック" panose="020B0400000000000000" pitchFamily="49" charset="-128"/>
                <a:ea typeface="BIZ UDゴシック" panose="020B0400000000000000" pitchFamily="49" charset="-128"/>
              </a:rPr>
              <a:t>地域連携を考えよう！</a:t>
            </a:r>
            <a:endParaRPr lang="en-US" altLang="ja-JP" sz="4400" b="1" dirty="0">
              <a:solidFill>
                <a:schemeClr val="bg1"/>
              </a:solidFill>
              <a:latin typeface="BIZ UDゴシック" panose="020B0400000000000000" pitchFamily="49" charset="-128"/>
              <a:ea typeface="BIZ UDゴシック" panose="020B0400000000000000" pitchFamily="49" charset="-128"/>
            </a:endParaRPr>
          </a:p>
          <a:p>
            <a:pPr marL="0" indent="0" algn="ctr">
              <a:buNone/>
            </a:pPr>
            <a:endParaRPr lang="en-US" altLang="ja-JP" sz="4400" b="1" dirty="0">
              <a:solidFill>
                <a:schemeClr val="bg1"/>
              </a:solidFill>
              <a:latin typeface="BIZ UDゴシック" panose="020B0400000000000000" pitchFamily="49" charset="-128"/>
              <a:ea typeface="BIZ UDゴシック" panose="020B0400000000000000" pitchFamily="49" charset="-128"/>
            </a:endParaRPr>
          </a:p>
          <a:p>
            <a:pPr marL="0" indent="0" algn="ctr">
              <a:buNone/>
            </a:pPr>
            <a:r>
              <a:rPr lang="ja-JP" altLang="en-US" sz="4400" b="1">
                <a:solidFill>
                  <a:schemeClr val="bg1"/>
                </a:solidFill>
                <a:latin typeface="BIZ UDゴシック" panose="020B0400000000000000" pitchFamily="49" charset="-128"/>
                <a:ea typeface="BIZ UDゴシック" panose="020B0400000000000000" pitchFamily="49" charset="-128"/>
              </a:rPr>
              <a:t>後見人の役割は</a:t>
            </a:r>
            <a:endParaRPr lang="en-US" altLang="ja-JP" sz="4400" b="1" dirty="0">
              <a:solidFill>
                <a:schemeClr val="bg1"/>
              </a:solidFill>
              <a:latin typeface="BIZ UDゴシック" panose="020B0400000000000000" pitchFamily="49" charset="-128"/>
              <a:ea typeface="BIZ UDゴシック" panose="020B0400000000000000" pitchFamily="49" charset="-128"/>
            </a:endParaRPr>
          </a:p>
          <a:p>
            <a:pPr marL="0" indent="0" algn="ctr">
              <a:buNone/>
            </a:pPr>
            <a:r>
              <a:rPr lang="ja-JP" altLang="en-US" sz="4400" b="1">
                <a:solidFill>
                  <a:schemeClr val="bg1"/>
                </a:solidFill>
                <a:latin typeface="BIZ UDゴシック" panose="020B0400000000000000" pitchFamily="49" charset="-128"/>
                <a:ea typeface="BIZ UDゴシック" panose="020B0400000000000000" pitchFamily="49" charset="-128"/>
              </a:rPr>
              <a:t>何だろう？</a:t>
            </a:r>
            <a:endParaRPr lang="en-US" altLang="ja-JP" sz="4400" b="1" dirty="0">
              <a:solidFill>
                <a:schemeClr val="bg1"/>
              </a:solidFill>
              <a:latin typeface="BIZ UDゴシック" panose="020B0400000000000000" pitchFamily="49" charset="-128"/>
              <a:ea typeface="BIZ UDゴシック" panose="020B0400000000000000" pitchFamily="49" charset="-128"/>
            </a:endParaRPr>
          </a:p>
          <a:p>
            <a:pPr marL="0" indent="0">
              <a:buNone/>
            </a:pPr>
            <a:endParaRPr lang="en-US" altLang="ja-JP" b="1" dirty="0">
              <a:solidFill>
                <a:schemeClr val="bg1"/>
              </a:solidFill>
              <a:latin typeface="BIZ UDゴシック" panose="020B0400000000000000" pitchFamily="49" charset="-128"/>
              <a:ea typeface="BIZ UDゴシック" panose="020B0400000000000000" pitchFamily="49" charset="-128"/>
            </a:endParaRPr>
          </a:p>
          <a:p>
            <a:pPr marL="0" indent="0">
              <a:buNone/>
            </a:pPr>
            <a:endParaRPr lang="en-US" altLang="ja-JP" dirty="0">
              <a:solidFill>
                <a:schemeClr val="bg1"/>
              </a:solidFill>
              <a:latin typeface="BIZ UDゴシック" panose="020B0400000000000000" pitchFamily="49" charset="-128"/>
              <a:ea typeface="BIZ UDゴシック" panose="020B0400000000000000" pitchFamily="49" charset="-128"/>
            </a:endParaRPr>
          </a:p>
          <a:p>
            <a:pPr marL="571500" indent="-571500">
              <a:buFont typeface="+mj-lt"/>
              <a:buAutoNum type="romanUcPeriod"/>
            </a:pPr>
            <a:endParaRPr lang="en-US" altLang="ja-JP" dirty="0">
              <a:solidFill>
                <a:schemeClr val="bg1"/>
              </a:solidFill>
              <a:latin typeface="BIZ UDゴシック" panose="020B0400000000000000" pitchFamily="49" charset="-128"/>
              <a:ea typeface="BIZ UDゴシック" panose="020B0400000000000000" pitchFamily="49" charset="-128"/>
            </a:endParaRPr>
          </a:p>
          <a:p>
            <a:pPr marL="571500" indent="-571500">
              <a:buFont typeface="+mj-lt"/>
              <a:buAutoNum type="romanUcPeriod"/>
            </a:pPr>
            <a:endParaRPr lang="ja-JP" altLang="en-US" dirty="0">
              <a:solidFill>
                <a:schemeClr val="bg1"/>
              </a:solidFill>
              <a:latin typeface="BIZ UDゴシック" panose="020B0400000000000000" pitchFamily="49" charset="-128"/>
              <a:ea typeface="BIZ UDゴシック" panose="020B0400000000000000" pitchFamily="49" charset="-128"/>
            </a:endParaRPr>
          </a:p>
        </p:txBody>
      </p:sp>
      <p:pic>
        <p:nvPicPr>
          <p:cNvPr id="5" name="グラフィックス 4" descr="カスタマー レビュー (RTL)">
            <a:extLst>
              <a:ext uri="{FF2B5EF4-FFF2-40B4-BE49-F238E27FC236}">
                <a16:creationId xmlns:a16="http://schemas.microsoft.com/office/drawing/2014/main" id="{58ABF3A7-18FD-7AE9-46B6-BDFA081890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49280" y="4852213"/>
            <a:ext cx="2163726" cy="2163726"/>
          </a:xfrm>
          <a:prstGeom prst="rect">
            <a:avLst/>
          </a:prstGeom>
        </p:spPr>
      </p:pic>
    </p:spTree>
    <p:extLst>
      <p:ext uri="{BB962C8B-B14F-4D97-AF65-F5344CB8AC3E}">
        <p14:creationId xmlns:p14="http://schemas.microsoft.com/office/powerpoint/2010/main" val="3289659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B3C622-923A-70D7-78D1-4AC991C0291B}"/>
              </a:ext>
            </a:extLst>
          </p:cNvPr>
          <p:cNvSpPr>
            <a:spLocks noGrp="1"/>
          </p:cNvSpPr>
          <p:nvPr>
            <p:ph type="title"/>
          </p:nvPr>
        </p:nvSpPr>
        <p:spPr/>
        <p:txBody>
          <a:bodyPr/>
          <a:lstStyle/>
          <a:p>
            <a:r>
              <a:rPr lang="ja-JP" altLang="en-US">
                <a:latin typeface="BIZ UDゴシック" panose="020B0400000000000000" pitchFamily="49" charset="-128"/>
                <a:ea typeface="BIZ UDゴシック" panose="020B0400000000000000" pitchFamily="49" charset="-128"/>
              </a:rPr>
              <a:t>参考文献</a:t>
            </a:r>
            <a:endParaRPr kumimoji="1" lang="ja-JP" altLang="en-US">
              <a:latin typeface="Abadi MT Condensed Light" panose="020B0306030101010103" pitchFamily="34" charset="0"/>
            </a:endParaRPr>
          </a:p>
        </p:txBody>
      </p:sp>
      <p:sp>
        <p:nvSpPr>
          <p:cNvPr id="4" name="スライド番号プレースホルダー 3">
            <a:extLst>
              <a:ext uri="{FF2B5EF4-FFF2-40B4-BE49-F238E27FC236}">
                <a16:creationId xmlns:a16="http://schemas.microsoft.com/office/drawing/2014/main" id="{51F15851-80E6-0906-3AFB-5699B81D6159}"/>
              </a:ext>
            </a:extLst>
          </p:cNvPr>
          <p:cNvSpPr>
            <a:spLocks noGrp="1"/>
          </p:cNvSpPr>
          <p:nvPr>
            <p:ph type="sldNum" sz="quarter" idx="12"/>
          </p:nvPr>
        </p:nvSpPr>
        <p:spPr/>
        <p:txBody>
          <a:bodyPr/>
          <a:lstStyle/>
          <a:p>
            <a:fld id="{60AB3B61-F870-1F49-804F-05ADACC18ECA}" type="slidenum">
              <a:rPr kumimoji="1" lang="ja-JP" altLang="en-US" smtClean="0"/>
              <a:t>43</a:t>
            </a:fld>
            <a:endParaRPr kumimoji="1" lang="ja-JP" altLang="en-US"/>
          </a:p>
        </p:txBody>
      </p:sp>
      <p:pic>
        <p:nvPicPr>
          <p:cNvPr id="5" name="図 4">
            <a:extLst>
              <a:ext uri="{FF2B5EF4-FFF2-40B4-BE49-F238E27FC236}">
                <a16:creationId xmlns:a16="http://schemas.microsoft.com/office/drawing/2014/main" id="{C13E1169-5D78-B8F7-F363-92309F6DDE60}"/>
              </a:ext>
            </a:extLst>
          </p:cNvPr>
          <p:cNvPicPr>
            <a:picLocks noChangeAspect="1"/>
          </p:cNvPicPr>
          <p:nvPr/>
        </p:nvPicPr>
        <p:blipFill>
          <a:blip r:embed="rId2"/>
          <a:stretch>
            <a:fillRect/>
          </a:stretch>
        </p:blipFill>
        <p:spPr>
          <a:xfrm>
            <a:off x="2582666" y="4213948"/>
            <a:ext cx="3978667" cy="2201510"/>
          </a:xfrm>
          <a:prstGeom prst="rect">
            <a:avLst/>
          </a:prstGeom>
          <a:ln>
            <a:noFill/>
          </a:ln>
          <a:effectLst>
            <a:outerShdw blurRad="292100" dist="139700" dir="2700000" algn="tl" rotWithShape="0">
              <a:srgbClr val="333333">
                <a:alpha val="65000"/>
              </a:srgbClr>
            </a:outerShdw>
          </a:effectLst>
        </p:spPr>
      </p:pic>
      <p:pic>
        <p:nvPicPr>
          <p:cNvPr id="1026" name="Picture 2" descr="図解でわかる　意思決定支援と成年後見制度">
            <a:extLst>
              <a:ext uri="{FF2B5EF4-FFF2-40B4-BE49-F238E27FC236}">
                <a16:creationId xmlns:a16="http://schemas.microsoft.com/office/drawing/2014/main" id="{45360B3F-A42B-F304-86A1-AC46B1CB2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545" y="4213948"/>
            <a:ext cx="1612121" cy="1874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コンテンツ プレースホルダー 2">
            <a:extLst>
              <a:ext uri="{FF2B5EF4-FFF2-40B4-BE49-F238E27FC236}">
                <a16:creationId xmlns:a16="http://schemas.microsoft.com/office/drawing/2014/main" id="{0A3F4466-390B-58FC-8890-44CC16E9E8DB}"/>
              </a:ext>
            </a:extLst>
          </p:cNvPr>
          <p:cNvSpPr txBox="1">
            <a:spLocks/>
          </p:cNvSpPr>
          <p:nvPr/>
        </p:nvSpPr>
        <p:spPr>
          <a:xfrm>
            <a:off x="403754" y="1858967"/>
            <a:ext cx="8495414" cy="197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latin typeface="BIZ UDゴシック" panose="020B0400000000000000" pitchFamily="49" charset="-128"/>
                <a:ea typeface="BIZ UDゴシック" panose="020B0400000000000000" pitchFamily="49" charset="-128"/>
              </a:rPr>
              <a:t>「図解でわかる意思決定支援と成年後見制度」</a:t>
            </a:r>
          </a:p>
          <a:p>
            <a:pPr marL="0" indent="0" algn="r">
              <a:buFont typeface="Arial" panose="020B0604020202020204" pitchFamily="34" charset="0"/>
              <a:buNone/>
            </a:pPr>
            <a:r>
              <a:rPr lang="ja-JP" altLang="en-US" sz="2400">
                <a:latin typeface="BIZ UDゴシック" panose="020B0400000000000000" pitchFamily="49" charset="-128"/>
                <a:ea typeface="BIZ UDゴシック" panose="020B0400000000000000" pitchFamily="49" charset="-128"/>
              </a:rPr>
              <a:t>中央法規出版</a:t>
            </a:r>
            <a:r>
              <a:rPr lang="en-US" altLang="ja-JP" sz="2400" dirty="0">
                <a:latin typeface="BIZ UDゴシック" panose="020B0400000000000000" pitchFamily="49" charset="-128"/>
                <a:ea typeface="BIZ UDゴシック" panose="020B0400000000000000" pitchFamily="49" charset="-128"/>
              </a:rPr>
              <a:t>2024</a:t>
            </a:r>
            <a:r>
              <a:rPr lang="ja-JP" altLang="en-US" sz="2400">
                <a:latin typeface="BIZ UDゴシック" panose="020B0400000000000000" pitchFamily="49" charset="-128"/>
                <a:ea typeface="BIZ UDゴシック" panose="020B0400000000000000" pitchFamily="49" charset="-128"/>
              </a:rPr>
              <a:t>年</a:t>
            </a:r>
            <a:r>
              <a:rPr lang="en-US" altLang="ja-JP" sz="2400" dirty="0">
                <a:latin typeface="BIZ UDゴシック" panose="020B0400000000000000" pitchFamily="49" charset="-128"/>
                <a:ea typeface="BIZ UDゴシック" panose="020B0400000000000000" pitchFamily="49" charset="-128"/>
              </a:rPr>
              <a:t>1</a:t>
            </a:r>
            <a:r>
              <a:rPr lang="ja-JP" altLang="en-US" sz="2400">
                <a:latin typeface="BIZ UDゴシック" panose="020B0400000000000000" pitchFamily="49" charset="-128"/>
                <a:ea typeface="BIZ UDゴシック" panose="020B0400000000000000" pitchFamily="49" charset="-128"/>
              </a:rPr>
              <a:t>月</a:t>
            </a:r>
          </a:p>
          <a:p>
            <a:pPr marL="0" indent="0">
              <a:buFont typeface="Arial" panose="020B0604020202020204" pitchFamily="34" charset="0"/>
              <a:buNone/>
            </a:pPr>
            <a:r>
              <a:rPr lang="ja-JP" altLang="en-US">
                <a:latin typeface="BIZ UDゴシック" panose="020B0400000000000000" pitchFamily="49" charset="-128"/>
                <a:ea typeface="BIZ UDゴシック" panose="020B0400000000000000" pitchFamily="49" charset="-128"/>
              </a:rPr>
              <a:t>「図解でわかる認知症の知識と制度・サービス」</a:t>
            </a:r>
          </a:p>
          <a:p>
            <a:pPr marL="0" indent="0" algn="r">
              <a:buFont typeface="Arial" panose="020B0604020202020204" pitchFamily="34" charset="0"/>
              <a:buNone/>
            </a:pPr>
            <a:r>
              <a:rPr lang="ja-JP" altLang="en-US" sz="2000">
                <a:latin typeface="BIZ UDゴシック" panose="020B0400000000000000" pitchFamily="49" charset="-128"/>
                <a:ea typeface="BIZ UDゴシック" panose="020B0400000000000000" pitchFamily="49" charset="-128"/>
              </a:rPr>
              <a:t>中央法規出版</a:t>
            </a:r>
            <a:r>
              <a:rPr lang="en-US" altLang="ja-JP" sz="2000" dirty="0">
                <a:latin typeface="BIZ UDゴシック" panose="020B0400000000000000" pitchFamily="49" charset="-128"/>
                <a:ea typeface="BIZ UDゴシック" panose="020B0400000000000000" pitchFamily="49" charset="-128"/>
              </a:rPr>
              <a:t>2023</a:t>
            </a:r>
            <a:r>
              <a:rPr lang="ja-JP" altLang="en-US" sz="2000">
                <a:latin typeface="BIZ UDゴシック" panose="020B0400000000000000" pitchFamily="49" charset="-128"/>
                <a:ea typeface="BIZ UDゴシック" panose="020B0400000000000000" pitchFamily="49" charset="-128"/>
              </a:rPr>
              <a:t>年</a:t>
            </a:r>
            <a:r>
              <a:rPr lang="en-US" altLang="ja-JP" sz="2000" dirty="0">
                <a:latin typeface="BIZ UDゴシック" panose="020B0400000000000000" pitchFamily="49" charset="-128"/>
                <a:ea typeface="BIZ UDゴシック" panose="020B0400000000000000" pitchFamily="49" charset="-128"/>
              </a:rPr>
              <a:t>10</a:t>
            </a:r>
            <a:r>
              <a:rPr lang="ja-JP" altLang="en-US" sz="2000">
                <a:latin typeface="BIZ UDゴシック" panose="020B0400000000000000" pitchFamily="49" charset="-128"/>
                <a:ea typeface="BIZ UDゴシック" panose="020B0400000000000000" pitchFamily="49" charset="-128"/>
              </a:rPr>
              <a:t>月</a:t>
            </a:r>
          </a:p>
          <a:p>
            <a:pPr marL="0" indent="0">
              <a:buFont typeface="Arial" panose="020B0604020202020204" pitchFamily="34" charset="0"/>
              <a:buNone/>
            </a:pPr>
            <a:endParaRPr lang="ja-JP" altLang="en-US">
              <a:latin typeface="BIZ UDゴシック" panose="020B0400000000000000" pitchFamily="49" charset="-128"/>
              <a:ea typeface="BIZ UDゴシック" panose="020B0400000000000000" pitchFamily="49" charset="-128"/>
            </a:endParaRPr>
          </a:p>
          <a:p>
            <a:pPr marL="0" indent="0">
              <a:buFont typeface="Arial" panose="020B0604020202020204" pitchFamily="34" charset="0"/>
              <a:buNone/>
            </a:pPr>
            <a:endParaRPr lang="ja-JP" altLang="en-US"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5BACCD4A-277D-5057-72F5-275B542678C9}"/>
              </a:ext>
            </a:extLst>
          </p:cNvPr>
          <p:cNvSpPr txBox="1"/>
          <p:nvPr/>
        </p:nvSpPr>
        <p:spPr>
          <a:xfrm>
            <a:off x="6779490" y="4569620"/>
            <a:ext cx="2236510" cy="584775"/>
          </a:xfrm>
          <a:prstGeom prst="rect">
            <a:avLst/>
          </a:prstGeom>
          <a:noFill/>
        </p:spPr>
        <p:txBody>
          <a:bodyPr wrap="none" rtlCol="0">
            <a:spAutoFit/>
          </a:bodyPr>
          <a:lstStyle/>
          <a:p>
            <a:pPr algn="ctr"/>
            <a:r>
              <a:rPr lang="ja-JP" altLang="en-US" sz="1600">
                <a:latin typeface="BIZ UDゴシック" panose="020B0400000000000000" pitchFamily="49" charset="-128"/>
                <a:ea typeface="BIZ UDゴシック" panose="020B0400000000000000" pitchFamily="49" charset="-128"/>
              </a:rPr>
              <a:t>図解でわかるシリーズ</a:t>
            </a:r>
            <a:endParaRPr lang="en-US" altLang="ja-JP" sz="1600" dirty="0">
              <a:latin typeface="BIZ UDゴシック" panose="020B0400000000000000" pitchFamily="49" charset="-128"/>
              <a:ea typeface="BIZ UDゴシック" panose="020B0400000000000000" pitchFamily="49" charset="-128"/>
            </a:endParaRPr>
          </a:p>
          <a:p>
            <a:pPr algn="ctr"/>
            <a:r>
              <a:rPr kumimoji="1" lang="ja-JP" altLang="en-US" sz="1600">
                <a:ea typeface="BIZ UDゴシック" panose="020B0400000000000000" pitchFamily="49" charset="-128"/>
              </a:rPr>
              <a:t>（中央法規出版）</a:t>
            </a:r>
            <a:endParaRPr kumimoji="1" lang="ja-JP" altLang="en-US" sz="1600"/>
          </a:p>
        </p:txBody>
      </p:sp>
      <p:pic>
        <p:nvPicPr>
          <p:cNvPr id="1028" name="Picture 4">
            <a:extLst>
              <a:ext uri="{FF2B5EF4-FFF2-40B4-BE49-F238E27FC236}">
                <a16:creationId xmlns:a16="http://schemas.microsoft.com/office/drawing/2014/main" id="{B07E3814-B1BE-2EBE-B7EA-8A48E524D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629" y="5059839"/>
            <a:ext cx="1128233" cy="1128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626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円/楕円 7">
            <a:extLst>
              <a:ext uri="{FF2B5EF4-FFF2-40B4-BE49-F238E27FC236}">
                <a16:creationId xmlns:a16="http://schemas.microsoft.com/office/drawing/2014/main" id="{6214BE56-35C2-1635-145E-A74C3BBD63A4}"/>
              </a:ext>
            </a:extLst>
          </p:cNvPr>
          <p:cNvSpPr/>
          <p:nvPr/>
        </p:nvSpPr>
        <p:spPr>
          <a:xfrm>
            <a:off x="1142999" y="0"/>
            <a:ext cx="6858001" cy="6858001"/>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2597ABFB-FA1F-B07D-7F5E-B4414CD9F62D}"/>
              </a:ext>
            </a:extLst>
          </p:cNvPr>
          <p:cNvSpPr>
            <a:spLocks noGrp="1"/>
          </p:cNvSpPr>
          <p:nvPr>
            <p:ph type="sldNum" sz="quarter" idx="12"/>
          </p:nvPr>
        </p:nvSpPr>
        <p:spPr/>
        <p:txBody>
          <a:bodyPr/>
          <a:lstStyle/>
          <a:p>
            <a:fld id="{60AB3B61-F870-1F49-804F-05ADACC18ECA}" type="slidenum">
              <a:rPr kumimoji="1" lang="ja-JP" altLang="en-US" smtClean="0"/>
              <a:t>5</a:t>
            </a:fld>
            <a:endParaRPr kumimoji="1" lang="ja-JP" altLang="en-US"/>
          </a:p>
        </p:txBody>
      </p:sp>
      <p:sp>
        <p:nvSpPr>
          <p:cNvPr id="4" name="コンテンツ プレースホルダー 2">
            <a:extLst>
              <a:ext uri="{FF2B5EF4-FFF2-40B4-BE49-F238E27FC236}">
                <a16:creationId xmlns:a16="http://schemas.microsoft.com/office/drawing/2014/main" id="{4ED2DE55-F5E2-87CD-D5CC-2AF11ABBB98C}"/>
              </a:ext>
            </a:extLst>
          </p:cNvPr>
          <p:cNvSpPr txBox="1">
            <a:spLocks/>
          </p:cNvSpPr>
          <p:nvPr/>
        </p:nvSpPr>
        <p:spPr>
          <a:xfrm>
            <a:off x="1261287" y="844551"/>
            <a:ext cx="6739713" cy="46672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4400" b="1">
                <a:solidFill>
                  <a:schemeClr val="accent6">
                    <a:lumMod val="60000"/>
                    <a:lumOff val="40000"/>
                  </a:schemeClr>
                </a:solidFill>
                <a:latin typeface="BIZ UDゴシック" panose="020B0400000000000000" pitchFamily="49" charset="-128"/>
                <a:ea typeface="BIZ UDゴシック" panose="020B0400000000000000" pitchFamily="49" charset="-128"/>
              </a:rPr>
              <a:t>演習１</a:t>
            </a:r>
            <a:endParaRPr lang="en-US" altLang="ja-JP" sz="4400" b="1" dirty="0">
              <a:solidFill>
                <a:schemeClr val="accent6">
                  <a:lumMod val="60000"/>
                  <a:lumOff val="40000"/>
                </a:schemeClr>
              </a:solidFill>
              <a:latin typeface="BIZ UDゴシック" panose="020B0400000000000000" pitchFamily="49" charset="-128"/>
              <a:ea typeface="BIZ UDゴシック" panose="020B0400000000000000" pitchFamily="49" charset="-128"/>
            </a:endParaRPr>
          </a:p>
          <a:p>
            <a:pPr marL="0" indent="0" algn="ctr">
              <a:buNone/>
            </a:pPr>
            <a:r>
              <a:rPr lang="ja-JP" altLang="en-US" sz="4400" b="1">
                <a:solidFill>
                  <a:schemeClr val="accent6">
                    <a:lumMod val="60000"/>
                    <a:lumOff val="40000"/>
                  </a:schemeClr>
                </a:solidFill>
                <a:latin typeface="BIZ UDゴシック" panose="020B0400000000000000" pitchFamily="49" charset="-128"/>
                <a:ea typeface="BIZ UDゴシック" panose="020B0400000000000000" pitchFamily="49" charset="-128"/>
              </a:rPr>
              <a:t>個人ワーク</a:t>
            </a:r>
            <a:endParaRPr lang="en-US" altLang="ja-JP" sz="4400" b="1" dirty="0">
              <a:solidFill>
                <a:schemeClr val="accent6">
                  <a:lumMod val="60000"/>
                  <a:lumOff val="40000"/>
                </a:schemeClr>
              </a:solidFill>
              <a:latin typeface="BIZ UDゴシック" panose="020B0400000000000000" pitchFamily="49" charset="-128"/>
              <a:ea typeface="BIZ UDゴシック" panose="020B0400000000000000" pitchFamily="49" charset="-128"/>
            </a:endParaRPr>
          </a:p>
          <a:p>
            <a:pPr marL="0" indent="0" algn="ctr">
              <a:buNone/>
            </a:pPr>
            <a:r>
              <a:rPr lang="ja-JP" altLang="en-US" sz="4400" b="1">
                <a:solidFill>
                  <a:schemeClr val="bg1"/>
                </a:solidFill>
                <a:latin typeface="BIZ UDゴシック" panose="020B0400000000000000" pitchFamily="49" charset="-128"/>
                <a:ea typeface="BIZ UDゴシック" panose="020B0400000000000000" pitchFamily="49" charset="-128"/>
              </a:rPr>
              <a:t>意思決定の具体的な場面</a:t>
            </a:r>
            <a:endParaRPr lang="en-US" altLang="ja-JP" sz="4400" b="1" dirty="0">
              <a:solidFill>
                <a:schemeClr val="bg1"/>
              </a:solidFill>
              <a:latin typeface="BIZ UDゴシック" panose="020B0400000000000000" pitchFamily="49" charset="-128"/>
              <a:ea typeface="BIZ UDゴシック" panose="020B0400000000000000" pitchFamily="49" charset="-128"/>
            </a:endParaRPr>
          </a:p>
          <a:p>
            <a:pPr marL="0" indent="0" algn="ctr">
              <a:buNone/>
            </a:pPr>
            <a:r>
              <a:rPr lang="ja-JP" altLang="en-US" sz="4400" b="1">
                <a:solidFill>
                  <a:schemeClr val="bg1"/>
                </a:solidFill>
                <a:latin typeface="BIZ UDゴシック" panose="020B0400000000000000" pitchFamily="49" charset="-128"/>
                <a:ea typeface="BIZ UDゴシック" panose="020B0400000000000000" pitchFamily="49" charset="-128"/>
              </a:rPr>
              <a:t>を考えよう！</a:t>
            </a:r>
            <a:endParaRPr lang="en-US" altLang="ja-JP" sz="4400" b="1" dirty="0">
              <a:solidFill>
                <a:schemeClr val="bg1"/>
              </a:solidFill>
              <a:latin typeface="BIZ UDゴシック" panose="020B0400000000000000" pitchFamily="49" charset="-128"/>
              <a:ea typeface="BIZ UDゴシック" panose="020B0400000000000000" pitchFamily="49" charset="-128"/>
            </a:endParaRPr>
          </a:p>
          <a:p>
            <a:pPr marL="0" indent="0">
              <a:buNone/>
            </a:pPr>
            <a:endParaRPr lang="en-US" altLang="ja-JP" b="1" dirty="0">
              <a:solidFill>
                <a:schemeClr val="bg1"/>
              </a:solidFill>
              <a:latin typeface="BIZ UDゴシック" panose="020B0400000000000000" pitchFamily="49" charset="-128"/>
              <a:ea typeface="BIZ UDゴシック" panose="020B0400000000000000" pitchFamily="49" charset="-128"/>
            </a:endParaRPr>
          </a:p>
          <a:p>
            <a:pPr marL="0" indent="0">
              <a:buNone/>
            </a:pPr>
            <a:endParaRPr lang="en-US" altLang="ja-JP" dirty="0">
              <a:solidFill>
                <a:schemeClr val="bg1"/>
              </a:solidFill>
              <a:latin typeface="BIZ UDゴシック" panose="020B0400000000000000" pitchFamily="49" charset="-128"/>
              <a:ea typeface="BIZ UDゴシック" panose="020B0400000000000000" pitchFamily="49" charset="-128"/>
            </a:endParaRPr>
          </a:p>
          <a:p>
            <a:pPr marL="571500" indent="-571500">
              <a:buFont typeface="+mj-lt"/>
              <a:buAutoNum type="romanUcPeriod"/>
            </a:pPr>
            <a:endParaRPr lang="en-US" altLang="ja-JP" dirty="0">
              <a:solidFill>
                <a:schemeClr val="bg1"/>
              </a:solidFill>
              <a:latin typeface="BIZ UDゴシック" panose="020B0400000000000000" pitchFamily="49" charset="-128"/>
              <a:ea typeface="BIZ UDゴシック" panose="020B0400000000000000" pitchFamily="49" charset="-128"/>
            </a:endParaRPr>
          </a:p>
          <a:p>
            <a:pPr marL="571500" indent="-571500">
              <a:buFont typeface="+mj-lt"/>
              <a:buAutoNum type="romanUcPeriod"/>
            </a:pPr>
            <a:endParaRPr lang="ja-JP" altLang="en-US" dirty="0">
              <a:solidFill>
                <a:schemeClr val="bg1"/>
              </a:solidFill>
              <a:latin typeface="BIZ UDゴシック" panose="020B0400000000000000" pitchFamily="49" charset="-128"/>
              <a:ea typeface="BIZ UDゴシック" panose="020B0400000000000000" pitchFamily="49" charset="-128"/>
            </a:endParaRPr>
          </a:p>
        </p:txBody>
      </p:sp>
      <p:pic>
        <p:nvPicPr>
          <p:cNvPr id="5" name="グラフィックス 4" descr="カスタマー レビュー (RTL)">
            <a:extLst>
              <a:ext uri="{FF2B5EF4-FFF2-40B4-BE49-F238E27FC236}">
                <a16:creationId xmlns:a16="http://schemas.microsoft.com/office/drawing/2014/main" id="{58ABF3A7-18FD-7AE9-46B6-BDFA081890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49280" y="3770350"/>
            <a:ext cx="2163726" cy="2163726"/>
          </a:xfrm>
          <a:prstGeom prst="rect">
            <a:avLst/>
          </a:prstGeom>
        </p:spPr>
      </p:pic>
      <p:grpSp>
        <p:nvGrpSpPr>
          <p:cNvPr id="9" name="グループ化 8">
            <a:extLst>
              <a:ext uri="{FF2B5EF4-FFF2-40B4-BE49-F238E27FC236}">
                <a16:creationId xmlns:a16="http://schemas.microsoft.com/office/drawing/2014/main" id="{B6792EFF-B9F7-BBD5-4247-2608A20B0A93}"/>
              </a:ext>
            </a:extLst>
          </p:cNvPr>
          <p:cNvGrpSpPr/>
          <p:nvPr/>
        </p:nvGrpSpPr>
        <p:grpSpPr>
          <a:xfrm rot="884920">
            <a:off x="7248078" y="4603062"/>
            <a:ext cx="1269269" cy="1269269"/>
            <a:chOff x="-1417830" y="380148"/>
            <a:chExt cx="1269269" cy="1269269"/>
          </a:xfrm>
        </p:grpSpPr>
        <p:sp>
          <p:nvSpPr>
            <p:cNvPr id="10" name="円/楕円 9">
              <a:extLst>
                <a:ext uri="{FF2B5EF4-FFF2-40B4-BE49-F238E27FC236}">
                  <a16:creationId xmlns:a16="http://schemas.microsoft.com/office/drawing/2014/main" id="{B41741C9-1093-C48C-9377-752BFCAEF3E7}"/>
                </a:ext>
              </a:extLst>
            </p:cNvPr>
            <p:cNvSpPr/>
            <p:nvPr/>
          </p:nvSpPr>
          <p:spPr>
            <a:xfrm>
              <a:off x="-1417830" y="380148"/>
              <a:ext cx="1269269" cy="1269269"/>
            </a:xfrm>
            <a:prstGeom prst="ellipse">
              <a:avLst/>
            </a:prstGeom>
            <a:solidFill>
              <a:schemeClr val="accent1">
                <a:lumMod val="60000"/>
                <a:lumOff val="4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b="1">
                <a:highlight>
                  <a:srgbClr val="FFFF00"/>
                </a:highlight>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F4537831-FD27-5E63-0C62-E8C80A78568E}"/>
                </a:ext>
              </a:extLst>
            </p:cNvPr>
            <p:cNvSpPr txBox="1"/>
            <p:nvPr/>
          </p:nvSpPr>
          <p:spPr>
            <a:xfrm>
              <a:off x="-1274255" y="464121"/>
              <a:ext cx="1005403" cy="1077218"/>
            </a:xfrm>
            <a:prstGeom prst="rect">
              <a:avLst/>
            </a:prstGeom>
            <a:noFill/>
          </p:spPr>
          <p:txBody>
            <a:bodyPr wrap="none" rtlCol="0">
              <a:spAutoFit/>
            </a:bodyPr>
            <a:lstStyle/>
            <a:p>
              <a:r>
                <a:rPr kumimoji="1" lang="ja-JP" altLang="en-US" sz="3200" b="1">
                  <a:latin typeface="BIZ UDゴシック" panose="020B0400000000000000" pitchFamily="49" charset="-128"/>
                  <a:ea typeface="BIZ UDゴシック" panose="020B0400000000000000" pitchFamily="49" charset="-128"/>
                </a:rPr>
                <a:t>職業</a:t>
              </a:r>
              <a:endParaRPr kumimoji="1" lang="en-US" altLang="ja-JP" sz="3200" b="1" dirty="0">
                <a:latin typeface="BIZ UDゴシック" panose="020B0400000000000000" pitchFamily="49" charset="-128"/>
                <a:ea typeface="BIZ UDゴシック" panose="020B0400000000000000" pitchFamily="49" charset="-128"/>
              </a:endParaRPr>
            </a:p>
            <a:p>
              <a:r>
                <a:rPr kumimoji="1" lang="ja-JP" altLang="en-US" sz="3200" b="1">
                  <a:latin typeface="BIZ UDゴシック" panose="020B0400000000000000" pitchFamily="49" charset="-128"/>
                  <a:ea typeface="BIZ UDゴシック" panose="020B0400000000000000" pitchFamily="49" charset="-128"/>
                </a:rPr>
                <a:t>選択</a:t>
              </a:r>
            </a:p>
          </p:txBody>
        </p:sp>
      </p:grpSp>
      <p:grpSp>
        <p:nvGrpSpPr>
          <p:cNvPr id="12" name="グループ化 11">
            <a:extLst>
              <a:ext uri="{FF2B5EF4-FFF2-40B4-BE49-F238E27FC236}">
                <a16:creationId xmlns:a16="http://schemas.microsoft.com/office/drawing/2014/main" id="{227926FA-14D3-9780-2DC2-B67EBB9220C4}"/>
              </a:ext>
            </a:extLst>
          </p:cNvPr>
          <p:cNvGrpSpPr/>
          <p:nvPr/>
        </p:nvGrpSpPr>
        <p:grpSpPr>
          <a:xfrm rot="20650166">
            <a:off x="5738725" y="5085613"/>
            <a:ext cx="1269269" cy="1269269"/>
            <a:chOff x="-1417830" y="1814805"/>
            <a:chExt cx="1269269" cy="1269269"/>
          </a:xfrm>
        </p:grpSpPr>
        <p:sp>
          <p:nvSpPr>
            <p:cNvPr id="13" name="円/楕円 12">
              <a:extLst>
                <a:ext uri="{FF2B5EF4-FFF2-40B4-BE49-F238E27FC236}">
                  <a16:creationId xmlns:a16="http://schemas.microsoft.com/office/drawing/2014/main" id="{FD32BB2D-C494-F0C3-5CE4-2BAE68F38848}"/>
                </a:ext>
              </a:extLst>
            </p:cNvPr>
            <p:cNvSpPr/>
            <p:nvPr/>
          </p:nvSpPr>
          <p:spPr>
            <a:xfrm>
              <a:off x="-1417830" y="1814805"/>
              <a:ext cx="1269269" cy="1269269"/>
            </a:xfrm>
            <a:prstGeom prst="ellipse">
              <a:avLst/>
            </a:prstGeom>
            <a:solidFill>
              <a:srgbClr val="CD4C4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b="1">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0B2152C0-1FD6-3D82-E022-FEB8FB36CECF}"/>
                </a:ext>
              </a:extLst>
            </p:cNvPr>
            <p:cNvSpPr txBox="1"/>
            <p:nvPr/>
          </p:nvSpPr>
          <p:spPr>
            <a:xfrm>
              <a:off x="-1281844" y="1899061"/>
              <a:ext cx="1005403" cy="1077218"/>
            </a:xfrm>
            <a:prstGeom prst="rect">
              <a:avLst/>
            </a:prstGeom>
            <a:noFill/>
          </p:spPr>
          <p:txBody>
            <a:bodyPr wrap="none" rtlCol="0">
              <a:spAutoFit/>
            </a:bodyPr>
            <a:lstStyle/>
            <a:p>
              <a:r>
                <a:rPr kumimoji="1" lang="ja-JP" altLang="en-US" sz="3200" b="1">
                  <a:latin typeface="BIZ UDゴシック" panose="020B0400000000000000" pitchFamily="49" charset="-128"/>
                  <a:ea typeface="BIZ UDゴシック" panose="020B0400000000000000" pitchFamily="49" charset="-128"/>
                </a:rPr>
                <a:t>延命</a:t>
              </a:r>
              <a:endParaRPr kumimoji="1" lang="en-US" altLang="ja-JP" sz="3200" b="1" dirty="0">
                <a:latin typeface="BIZ UDゴシック" panose="020B0400000000000000" pitchFamily="49" charset="-128"/>
                <a:ea typeface="BIZ UDゴシック" panose="020B0400000000000000" pitchFamily="49" charset="-128"/>
              </a:endParaRPr>
            </a:p>
            <a:p>
              <a:r>
                <a:rPr kumimoji="1" lang="ja-JP" altLang="en-US" sz="3200" b="1">
                  <a:latin typeface="BIZ UDゴシック" panose="020B0400000000000000" pitchFamily="49" charset="-128"/>
                  <a:ea typeface="BIZ UDゴシック" panose="020B0400000000000000" pitchFamily="49" charset="-128"/>
                </a:rPr>
                <a:t>治療</a:t>
              </a:r>
            </a:p>
          </p:txBody>
        </p:sp>
      </p:grpSp>
      <p:grpSp>
        <p:nvGrpSpPr>
          <p:cNvPr id="15" name="グループ化 14">
            <a:extLst>
              <a:ext uri="{FF2B5EF4-FFF2-40B4-BE49-F238E27FC236}">
                <a16:creationId xmlns:a16="http://schemas.microsoft.com/office/drawing/2014/main" id="{7E7C41AE-F5F1-2EE4-8084-F033C92A63D5}"/>
              </a:ext>
            </a:extLst>
          </p:cNvPr>
          <p:cNvGrpSpPr/>
          <p:nvPr/>
        </p:nvGrpSpPr>
        <p:grpSpPr>
          <a:xfrm rot="741263">
            <a:off x="1498568" y="4986381"/>
            <a:ext cx="1269269" cy="1269269"/>
            <a:chOff x="-1424663" y="3253394"/>
            <a:chExt cx="1269269" cy="1269269"/>
          </a:xfrm>
        </p:grpSpPr>
        <p:sp>
          <p:nvSpPr>
            <p:cNvPr id="16" name="円/楕円 15">
              <a:extLst>
                <a:ext uri="{FF2B5EF4-FFF2-40B4-BE49-F238E27FC236}">
                  <a16:creationId xmlns:a16="http://schemas.microsoft.com/office/drawing/2014/main" id="{3FC4493C-1906-491B-C662-6E85036ED1AD}"/>
                </a:ext>
              </a:extLst>
            </p:cNvPr>
            <p:cNvSpPr/>
            <p:nvPr/>
          </p:nvSpPr>
          <p:spPr>
            <a:xfrm>
              <a:off x="-1424663" y="3253394"/>
              <a:ext cx="1269269" cy="1269269"/>
            </a:xfrm>
            <a:prstGeom prst="ellipse">
              <a:avLst/>
            </a:prstGeom>
            <a:solidFill>
              <a:schemeClr val="accent4">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b="1">
                <a:latin typeface="BIZ UDゴシック" panose="020B0400000000000000" pitchFamily="49" charset="-128"/>
                <a:ea typeface="BIZ UDゴシック" panose="020B0400000000000000" pitchFamily="49" charset="-128"/>
              </a:endParaRPr>
            </a:p>
          </p:txBody>
        </p:sp>
        <p:sp>
          <p:nvSpPr>
            <p:cNvPr id="17" name="テキスト ボックス 16">
              <a:extLst>
                <a:ext uri="{FF2B5EF4-FFF2-40B4-BE49-F238E27FC236}">
                  <a16:creationId xmlns:a16="http://schemas.microsoft.com/office/drawing/2014/main" id="{CBECDBE3-0E3E-6BFF-676E-1EA9882CB9F0}"/>
                </a:ext>
              </a:extLst>
            </p:cNvPr>
            <p:cNvSpPr txBox="1"/>
            <p:nvPr/>
          </p:nvSpPr>
          <p:spPr>
            <a:xfrm>
              <a:off x="-1301438" y="3337200"/>
              <a:ext cx="1005403" cy="1077218"/>
            </a:xfrm>
            <a:prstGeom prst="rect">
              <a:avLst/>
            </a:prstGeom>
            <a:noFill/>
          </p:spPr>
          <p:txBody>
            <a:bodyPr wrap="none" rtlCol="0">
              <a:spAutoFit/>
            </a:bodyPr>
            <a:lstStyle/>
            <a:p>
              <a:r>
                <a:rPr kumimoji="1" lang="ja-JP" altLang="en-US" sz="3200" b="1">
                  <a:latin typeface="BIZ UDゴシック" panose="020B0400000000000000" pitchFamily="49" charset="-128"/>
                  <a:ea typeface="BIZ UDゴシック" panose="020B0400000000000000" pitchFamily="49" charset="-128"/>
                </a:rPr>
                <a:t>自炊</a:t>
              </a:r>
              <a:endParaRPr kumimoji="1" lang="en-US" altLang="ja-JP" sz="3200" b="1" dirty="0">
                <a:latin typeface="BIZ UDゴシック" panose="020B0400000000000000" pitchFamily="49" charset="-128"/>
                <a:ea typeface="BIZ UDゴシック" panose="020B0400000000000000" pitchFamily="49" charset="-128"/>
              </a:endParaRPr>
            </a:p>
            <a:p>
              <a:r>
                <a:rPr kumimoji="1" lang="ja-JP" altLang="en-US" sz="3200" b="1">
                  <a:latin typeface="BIZ UDゴシック" panose="020B0400000000000000" pitchFamily="49" charset="-128"/>
                  <a:ea typeface="BIZ UDゴシック" panose="020B0400000000000000" pitchFamily="49" charset="-128"/>
                </a:rPr>
                <a:t>調理</a:t>
              </a:r>
            </a:p>
          </p:txBody>
        </p:sp>
      </p:grpSp>
      <p:grpSp>
        <p:nvGrpSpPr>
          <p:cNvPr id="18" name="グループ化 17">
            <a:extLst>
              <a:ext uri="{FF2B5EF4-FFF2-40B4-BE49-F238E27FC236}">
                <a16:creationId xmlns:a16="http://schemas.microsoft.com/office/drawing/2014/main" id="{99A75D00-127E-C0A5-23E1-DAD8E2404712}"/>
              </a:ext>
            </a:extLst>
          </p:cNvPr>
          <p:cNvGrpSpPr/>
          <p:nvPr/>
        </p:nvGrpSpPr>
        <p:grpSpPr>
          <a:xfrm rot="20730075">
            <a:off x="347831" y="4889061"/>
            <a:ext cx="1269269" cy="1269269"/>
            <a:chOff x="-1416548" y="4688051"/>
            <a:chExt cx="1269269" cy="1269269"/>
          </a:xfrm>
        </p:grpSpPr>
        <p:sp>
          <p:nvSpPr>
            <p:cNvPr id="19" name="円/楕円 18">
              <a:extLst>
                <a:ext uri="{FF2B5EF4-FFF2-40B4-BE49-F238E27FC236}">
                  <a16:creationId xmlns:a16="http://schemas.microsoft.com/office/drawing/2014/main" id="{F5D75593-7493-03C2-F65F-FEA5FFB762DB}"/>
                </a:ext>
              </a:extLst>
            </p:cNvPr>
            <p:cNvSpPr/>
            <p:nvPr/>
          </p:nvSpPr>
          <p:spPr>
            <a:xfrm>
              <a:off x="-1416548" y="4688051"/>
              <a:ext cx="1269269" cy="1269269"/>
            </a:xfrm>
            <a:prstGeom prst="ellipse">
              <a:avLst/>
            </a:prstGeom>
            <a:solidFill>
              <a:schemeClr val="accent6">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b="1">
                <a:latin typeface="BIZ UDゴシック" panose="020B0400000000000000" pitchFamily="49" charset="-128"/>
                <a:ea typeface="BIZ UDゴシック" panose="020B0400000000000000" pitchFamily="49" charset="-128"/>
              </a:endParaRPr>
            </a:p>
          </p:txBody>
        </p:sp>
        <p:sp>
          <p:nvSpPr>
            <p:cNvPr id="20" name="テキスト ボックス 19">
              <a:extLst>
                <a:ext uri="{FF2B5EF4-FFF2-40B4-BE49-F238E27FC236}">
                  <a16:creationId xmlns:a16="http://schemas.microsoft.com/office/drawing/2014/main" id="{B4683162-0E87-B460-42A8-D8469D1B266A}"/>
                </a:ext>
              </a:extLst>
            </p:cNvPr>
            <p:cNvSpPr txBox="1"/>
            <p:nvPr/>
          </p:nvSpPr>
          <p:spPr>
            <a:xfrm>
              <a:off x="-1293323" y="4782490"/>
              <a:ext cx="1005403" cy="1077218"/>
            </a:xfrm>
            <a:prstGeom prst="rect">
              <a:avLst/>
            </a:prstGeom>
            <a:noFill/>
          </p:spPr>
          <p:txBody>
            <a:bodyPr wrap="none" rtlCol="0">
              <a:spAutoFit/>
            </a:bodyPr>
            <a:lstStyle/>
            <a:p>
              <a:r>
                <a:rPr kumimoji="1" lang="ja-JP" altLang="en-US" sz="3200" b="1" dirty="0">
                  <a:latin typeface="BIZ UDゴシック" panose="020B0400000000000000" pitchFamily="49" charset="-128"/>
                  <a:ea typeface="BIZ UDゴシック" panose="020B0400000000000000" pitchFamily="49" charset="-128"/>
                </a:rPr>
                <a:t>入院</a:t>
              </a:r>
              <a:endParaRPr kumimoji="1" lang="en-US" altLang="ja-JP" sz="3200" b="1" dirty="0">
                <a:latin typeface="BIZ UDゴシック" panose="020B0400000000000000" pitchFamily="49" charset="-128"/>
                <a:ea typeface="BIZ UDゴシック" panose="020B0400000000000000" pitchFamily="49" charset="-128"/>
              </a:endParaRPr>
            </a:p>
            <a:p>
              <a:r>
                <a:rPr kumimoji="1" lang="ja-JP" altLang="en-US" sz="3200" b="1" dirty="0">
                  <a:latin typeface="BIZ UDゴシック" panose="020B0400000000000000" pitchFamily="49" charset="-128"/>
                  <a:ea typeface="BIZ UDゴシック" panose="020B0400000000000000" pitchFamily="49" charset="-128"/>
                </a:rPr>
                <a:t>手続</a:t>
              </a:r>
            </a:p>
          </p:txBody>
        </p:sp>
      </p:grpSp>
      <p:sp>
        <p:nvSpPr>
          <p:cNvPr id="22" name="テキスト ボックス 21">
            <a:extLst>
              <a:ext uri="{FF2B5EF4-FFF2-40B4-BE49-F238E27FC236}">
                <a16:creationId xmlns:a16="http://schemas.microsoft.com/office/drawing/2014/main" id="{75CBFAAC-D1F8-78D4-E4F9-F32157C944AC}"/>
              </a:ext>
            </a:extLst>
          </p:cNvPr>
          <p:cNvSpPr txBox="1"/>
          <p:nvPr/>
        </p:nvSpPr>
        <p:spPr>
          <a:xfrm>
            <a:off x="3822770" y="5845137"/>
            <a:ext cx="1723549" cy="461665"/>
          </a:xfrm>
          <a:prstGeom prst="rect">
            <a:avLst/>
          </a:prstGeom>
          <a:noFill/>
        </p:spPr>
        <p:txBody>
          <a:bodyPr wrap="none" rtlCol="0">
            <a:spAutoFit/>
          </a:bodyPr>
          <a:lstStyle/>
          <a:p>
            <a:r>
              <a:rPr kumimoji="1" lang="ja-JP" altLang="en-US" sz="2400" dirty="0">
                <a:solidFill>
                  <a:schemeClr val="bg1"/>
                </a:solidFill>
              </a:rPr>
              <a:t>支援の前に</a:t>
            </a:r>
          </a:p>
        </p:txBody>
      </p:sp>
    </p:spTree>
    <p:extLst>
      <p:ext uri="{BB962C8B-B14F-4D97-AF65-F5344CB8AC3E}">
        <p14:creationId xmlns:p14="http://schemas.microsoft.com/office/powerpoint/2010/main" val="682837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グループ化 40">
            <a:extLst>
              <a:ext uri="{FF2B5EF4-FFF2-40B4-BE49-F238E27FC236}">
                <a16:creationId xmlns:a16="http://schemas.microsoft.com/office/drawing/2014/main" id="{556284CC-AB95-4D69-695F-1D039ED96644}"/>
              </a:ext>
            </a:extLst>
          </p:cNvPr>
          <p:cNvGrpSpPr/>
          <p:nvPr/>
        </p:nvGrpSpPr>
        <p:grpSpPr>
          <a:xfrm>
            <a:off x="446567" y="1031361"/>
            <a:ext cx="8133907" cy="5125143"/>
            <a:chOff x="446567" y="1031361"/>
            <a:chExt cx="8133907" cy="5125143"/>
          </a:xfrm>
        </p:grpSpPr>
        <p:cxnSp>
          <p:nvCxnSpPr>
            <p:cNvPr id="30" name="直線コネクタ 29">
              <a:extLst>
                <a:ext uri="{FF2B5EF4-FFF2-40B4-BE49-F238E27FC236}">
                  <a16:creationId xmlns:a16="http://schemas.microsoft.com/office/drawing/2014/main" id="{5ADE4590-3B02-669F-BB58-1076ED166FCA}"/>
                </a:ext>
              </a:extLst>
            </p:cNvPr>
            <p:cNvCxnSpPr>
              <a:cxnSpLocks/>
            </p:cNvCxnSpPr>
            <p:nvPr/>
          </p:nvCxnSpPr>
          <p:spPr>
            <a:xfrm>
              <a:off x="446567" y="2349796"/>
              <a:ext cx="8133907" cy="0"/>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852682A8-C92A-9051-DAC1-BFAE0163DC65}"/>
                </a:ext>
              </a:extLst>
            </p:cNvPr>
            <p:cNvCxnSpPr>
              <a:cxnSpLocks/>
            </p:cNvCxnSpPr>
            <p:nvPr/>
          </p:nvCxnSpPr>
          <p:spPr>
            <a:xfrm>
              <a:off x="531628" y="4979584"/>
              <a:ext cx="8048846" cy="0"/>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8FE174B2-28F9-58A1-14B6-4EFD40932F6F}"/>
                </a:ext>
              </a:extLst>
            </p:cNvPr>
            <p:cNvCxnSpPr>
              <a:cxnSpLocks/>
            </p:cNvCxnSpPr>
            <p:nvPr/>
          </p:nvCxnSpPr>
          <p:spPr>
            <a:xfrm>
              <a:off x="6500038" y="1031361"/>
              <a:ext cx="0" cy="4976034"/>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65C74E41-E6C5-1D52-AB8A-5203A9A5DEF5}"/>
                </a:ext>
              </a:extLst>
            </p:cNvPr>
            <p:cNvCxnSpPr>
              <a:cxnSpLocks/>
            </p:cNvCxnSpPr>
            <p:nvPr/>
          </p:nvCxnSpPr>
          <p:spPr>
            <a:xfrm>
              <a:off x="2516373" y="1180470"/>
              <a:ext cx="0" cy="4976034"/>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grpSp>
      <p:cxnSp>
        <p:nvCxnSpPr>
          <p:cNvPr id="7" name="直線矢印コネクタ 6">
            <a:extLst>
              <a:ext uri="{FF2B5EF4-FFF2-40B4-BE49-F238E27FC236}">
                <a16:creationId xmlns:a16="http://schemas.microsoft.com/office/drawing/2014/main" id="{8599CEE5-1F2A-EE2C-C0AD-30D2B930108E}"/>
              </a:ext>
            </a:extLst>
          </p:cNvPr>
          <p:cNvCxnSpPr/>
          <p:nvPr/>
        </p:nvCxnSpPr>
        <p:spPr>
          <a:xfrm>
            <a:off x="4572000" y="773672"/>
            <a:ext cx="0" cy="5475514"/>
          </a:xfrm>
          <a:prstGeom prst="straightConnector1">
            <a:avLst/>
          </a:prstGeom>
          <a:ln w="95250">
            <a:gradFill>
              <a:gsLst>
                <a:gs pos="0">
                  <a:schemeClr val="accent4">
                    <a:lumMod val="75000"/>
                  </a:schemeClr>
                </a:gs>
                <a:gs pos="100000">
                  <a:schemeClr val="tx1">
                    <a:lumMod val="75000"/>
                    <a:lumOff val="25000"/>
                  </a:schemeClr>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95D7663F-80D2-8057-4B47-C286F05E8D7F}"/>
              </a:ext>
            </a:extLst>
          </p:cNvPr>
          <p:cNvCxnSpPr>
            <a:cxnSpLocks/>
          </p:cNvCxnSpPr>
          <p:nvPr/>
        </p:nvCxnSpPr>
        <p:spPr>
          <a:xfrm flipH="1">
            <a:off x="141514" y="3668487"/>
            <a:ext cx="8773886" cy="0"/>
          </a:xfrm>
          <a:prstGeom prst="straightConnector1">
            <a:avLst/>
          </a:prstGeom>
          <a:ln w="95250">
            <a:gradFill>
              <a:gsLst>
                <a:gs pos="0">
                  <a:schemeClr val="accent4">
                    <a:lumMod val="75000"/>
                  </a:schemeClr>
                </a:gs>
                <a:gs pos="100000">
                  <a:schemeClr val="tx1">
                    <a:lumMod val="75000"/>
                    <a:lumOff val="25000"/>
                  </a:schemeClr>
                </a:gs>
              </a:gsLst>
              <a:lin ang="0" scaled="0"/>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ACE73F46-03F6-A777-1728-7E6407BBE6ED}"/>
              </a:ext>
            </a:extLst>
          </p:cNvPr>
          <p:cNvSpPr txBox="1"/>
          <p:nvPr/>
        </p:nvSpPr>
        <p:spPr>
          <a:xfrm>
            <a:off x="4330281" y="-1216"/>
            <a:ext cx="461665" cy="784830"/>
          </a:xfrm>
          <a:prstGeom prst="rect">
            <a:avLst/>
          </a:prstGeom>
          <a:noFill/>
        </p:spPr>
        <p:txBody>
          <a:bodyPr vert="eaVert" wrap="none" rtlCol="0">
            <a:spAutoFit/>
          </a:bodyPr>
          <a:lstStyle/>
          <a:p>
            <a:r>
              <a:rPr kumimoji="1" lang="ja-JP" altLang="en-US" b="1">
                <a:latin typeface="BIZ UDゴシック" panose="020B0400000000000000" pitchFamily="49" charset="-128"/>
                <a:ea typeface="BIZ UDゴシック" panose="020B0400000000000000" pitchFamily="49" charset="-128"/>
              </a:rPr>
              <a:t>非日常</a:t>
            </a:r>
          </a:p>
        </p:txBody>
      </p:sp>
      <p:sp>
        <p:nvSpPr>
          <p:cNvPr id="17" name="テキスト ボックス 16">
            <a:extLst>
              <a:ext uri="{FF2B5EF4-FFF2-40B4-BE49-F238E27FC236}">
                <a16:creationId xmlns:a16="http://schemas.microsoft.com/office/drawing/2014/main" id="{0D6A5733-A8B5-CEEF-FCA5-EE1647F40426}"/>
              </a:ext>
            </a:extLst>
          </p:cNvPr>
          <p:cNvSpPr txBox="1"/>
          <p:nvPr/>
        </p:nvSpPr>
        <p:spPr>
          <a:xfrm>
            <a:off x="4329475" y="6243604"/>
            <a:ext cx="461665" cy="553998"/>
          </a:xfrm>
          <a:prstGeom prst="rect">
            <a:avLst/>
          </a:prstGeom>
          <a:noFill/>
        </p:spPr>
        <p:txBody>
          <a:bodyPr vert="eaVert" wrap="none" rtlCol="0">
            <a:spAutoFit/>
          </a:bodyPr>
          <a:lstStyle/>
          <a:p>
            <a:r>
              <a:rPr kumimoji="1" lang="ja-JP" altLang="en-US" b="1">
                <a:latin typeface="BIZ UDゴシック" panose="020B0400000000000000" pitchFamily="49" charset="-128"/>
                <a:ea typeface="BIZ UDゴシック" panose="020B0400000000000000" pitchFamily="49" charset="-128"/>
              </a:rPr>
              <a:t>日常</a:t>
            </a:r>
          </a:p>
        </p:txBody>
      </p:sp>
      <p:sp>
        <p:nvSpPr>
          <p:cNvPr id="19" name="テキスト ボックス 18">
            <a:extLst>
              <a:ext uri="{FF2B5EF4-FFF2-40B4-BE49-F238E27FC236}">
                <a16:creationId xmlns:a16="http://schemas.microsoft.com/office/drawing/2014/main" id="{FD38A145-116D-6096-1237-C5F7EE0C1719}"/>
              </a:ext>
            </a:extLst>
          </p:cNvPr>
          <p:cNvSpPr txBox="1"/>
          <p:nvPr/>
        </p:nvSpPr>
        <p:spPr>
          <a:xfrm>
            <a:off x="8060008" y="3122029"/>
            <a:ext cx="1107996" cy="369332"/>
          </a:xfrm>
          <a:prstGeom prst="rect">
            <a:avLst/>
          </a:prstGeom>
          <a:noFill/>
        </p:spPr>
        <p:txBody>
          <a:bodyPr wrap="none" rtlCol="0">
            <a:spAutoFit/>
          </a:bodyPr>
          <a:lstStyle/>
          <a:p>
            <a:r>
              <a:rPr kumimoji="1" lang="ja-JP" altLang="en-US" b="1">
                <a:latin typeface="BIZ UDゴシック" panose="020B0400000000000000" pitchFamily="49" charset="-128"/>
                <a:ea typeface="BIZ UDゴシック" panose="020B0400000000000000" pitchFamily="49" charset="-128"/>
              </a:rPr>
              <a:t>代理代行</a:t>
            </a:r>
          </a:p>
        </p:txBody>
      </p:sp>
      <p:sp>
        <p:nvSpPr>
          <p:cNvPr id="18" name="テキスト ボックス 17">
            <a:extLst>
              <a:ext uri="{FF2B5EF4-FFF2-40B4-BE49-F238E27FC236}">
                <a16:creationId xmlns:a16="http://schemas.microsoft.com/office/drawing/2014/main" id="{AE87A360-FE14-D591-8A5B-A6DA88264E4F}"/>
              </a:ext>
            </a:extLst>
          </p:cNvPr>
          <p:cNvSpPr txBox="1"/>
          <p:nvPr/>
        </p:nvSpPr>
        <p:spPr>
          <a:xfrm>
            <a:off x="2267" y="2866347"/>
            <a:ext cx="1569660" cy="646331"/>
          </a:xfrm>
          <a:prstGeom prst="rect">
            <a:avLst/>
          </a:prstGeom>
          <a:noFill/>
        </p:spPr>
        <p:txBody>
          <a:bodyPr wrap="none" rtlCol="0">
            <a:spAutoFit/>
          </a:bodyPr>
          <a:lstStyle/>
          <a:p>
            <a:r>
              <a:rPr kumimoji="1" lang="ja-JP" altLang="en-US" b="1" dirty="0">
                <a:latin typeface="BIZ UDゴシック" panose="020B0400000000000000" pitchFamily="49" charset="-128"/>
                <a:ea typeface="BIZ UDゴシック" panose="020B0400000000000000" pitchFamily="49" charset="-128"/>
              </a:rPr>
              <a:t>本人が決める</a:t>
            </a:r>
            <a:endParaRPr kumimoji="1" lang="en-US" altLang="ja-JP" b="1" dirty="0">
              <a:latin typeface="BIZ UDゴシック" panose="020B0400000000000000" pitchFamily="49" charset="-128"/>
              <a:ea typeface="BIZ UDゴシック" panose="020B0400000000000000" pitchFamily="49" charset="-128"/>
            </a:endParaRPr>
          </a:p>
          <a:p>
            <a:r>
              <a:rPr kumimoji="1" lang="ja-JP" altLang="en-US" b="1" dirty="0">
                <a:latin typeface="BIZ UDゴシック" panose="020B0400000000000000" pitchFamily="49" charset="-128"/>
                <a:ea typeface="BIZ UDゴシック" panose="020B0400000000000000" pitchFamily="49" charset="-128"/>
              </a:rPr>
              <a:t>意思決定支援</a:t>
            </a:r>
          </a:p>
        </p:txBody>
      </p:sp>
      <p:sp>
        <p:nvSpPr>
          <p:cNvPr id="2" name="スライド番号プレースホルダー 1">
            <a:extLst>
              <a:ext uri="{FF2B5EF4-FFF2-40B4-BE49-F238E27FC236}">
                <a16:creationId xmlns:a16="http://schemas.microsoft.com/office/drawing/2014/main" id="{94E2FFBC-F136-CDC2-3877-A5AD7E09ADFE}"/>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6</a:t>
            </a:fld>
            <a:endParaRPr kumimoji="1" lang="ja-JP" altLang="en-US">
              <a:latin typeface="BIZ UDゴシック" panose="020B0400000000000000" pitchFamily="49" charset="-128"/>
              <a:ea typeface="BIZ UDゴシック" panose="020B0400000000000000" pitchFamily="49" charset="-128"/>
            </a:endParaRPr>
          </a:p>
        </p:txBody>
      </p:sp>
      <p:grpSp>
        <p:nvGrpSpPr>
          <p:cNvPr id="3" name="グループ化 2">
            <a:extLst>
              <a:ext uri="{FF2B5EF4-FFF2-40B4-BE49-F238E27FC236}">
                <a16:creationId xmlns:a16="http://schemas.microsoft.com/office/drawing/2014/main" id="{108DB15E-2BFF-5316-D846-E9BE89CCF531}"/>
              </a:ext>
            </a:extLst>
          </p:cNvPr>
          <p:cNvGrpSpPr/>
          <p:nvPr/>
        </p:nvGrpSpPr>
        <p:grpSpPr>
          <a:xfrm rot="21157513">
            <a:off x="-1417830" y="380148"/>
            <a:ext cx="1269269" cy="1269269"/>
            <a:chOff x="-1417830" y="380148"/>
            <a:chExt cx="1269269" cy="1269269"/>
          </a:xfrm>
        </p:grpSpPr>
        <p:sp>
          <p:nvSpPr>
            <p:cNvPr id="4" name="円/楕円 3">
              <a:extLst>
                <a:ext uri="{FF2B5EF4-FFF2-40B4-BE49-F238E27FC236}">
                  <a16:creationId xmlns:a16="http://schemas.microsoft.com/office/drawing/2014/main" id="{6155327F-58F5-473D-CF80-AB8F3F091809}"/>
                </a:ext>
              </a:extLst>
            </p:cNvPr>
            <p:cNvSpPr/>
            <p:nvPr/>
          </p:nvSpPr>
          <p:spPr>
            <a:xfrm>
              <a:off x="-1417830" y="380148"/>
              <a:ext cx="1269269" cy="1269269"/>
            </a:xfrm>
            <a:prstGeom prst="ellipse">
              <a:avLst/>
            </a:prstGeom>
            <a:solidFill>
              <a:schemeClr val="accent1">
                <a:lumMod val="60000"/>
                <a:lumOff val="4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b="1">
                <a:highlight>
                  <a:srgbClr val="FFFF00"/>
                </a:highlight>
              </a:endParaRPr>
            </a:p>
          </p:txBody>
        </p:sp>
        <p:sp>
          <p:nvSpPr>
            <p:cNvPr id="5" name="テキスト ボックス 4">
              <a:extLst>
                <a:ext uri="{FF2B5EF4-FFF2-40B4-BE49-F238E27FC236}">
                  <a16:creationId xmlns:a16="http://schemas.microsoft.com/office/drawing/2014/main" id="{360BDAA3-59DB-44AA-9767-93DEF0E1802A}"/>
                </a:ext>
              </a:extLst>
            </p:cNvPr>
            <p:cNvSpPr txBox="1"/>
            <p:nvPr/>
          </p:nvSpPr>
          <p:spPr>
            <a:xfrm>
              <a:off x="-1274255" y="506653"/>
              <a:ext cx="1005403" cy="1077218"/>
            </a:xfrm>
            <a:prstGeom prst="rect">
              <a:avLst/>
            </a:prstGeom>
            <a:noFill/>
          </p:spPr>
          <p:txBody>
            <a:bodyPr wrap="none" rtlCol="0">
              <a:spAutoFit/>
            </a:bodyPr>
            <a:lstStyle/>
            <a:p>
              <a:r>
                <a:rPr kumimoji="1" lang="ja-JP" altLang="en-US" sz="3200" b="1"/>
                <a:t>職業</a:t>
              </a:r>
              <a:endParaRPr kumimoji="1" lang="en-US" altLang="ja-JP" sz="3200" b="1" dirty="0"/>
            </a:p>
            <a:p>
              <a:r>
                <a:rPr kumimoji="1" lang="ja-JP" altLang="en-US" sz="3200" b="1"/>
                <a:t>選択</a:t>
              </a:r>
            </a:p>
          </p:txBody>
        </p:sp>
      </p:grpSp>
      <p:grpSp>
        <p:nvGrpSpPr>
          <p:cNvPr id="6" name="グループ化 5">
            <a:extLst>
              <a:ext uri="{FF2B5EF4-FFF2-40B4-BE49-F238E27FC236}">
                <a16:creationId xmlns:a16="http://schemas.microsoft.com/office/drawing/2014/main" id="{42B92E18-72E0-36DD-D4A1-684381A2178A}"/>
              </a:ext>
            </a:extLst>
          </p:cNvPr>
          <p:cNvGrpSpPr/>
          <p:nvPr/>
        </p:nvGrpSpPr>
        <p:grpSpPr>
          <a:xfrm rot="21157513">
            <a:off x="-1417830" y="1814805"/>
            <a:ext cx="1269269" cy="1269269"/>
            <a:chOff x="-1417830" y="1814805"/>
            <a:chExt cx="1269269" cy="1269269"/>
          </a:xfrm>
        </p:grpSpPr>
        <p:sp>
          <p:nvSpPr>
            <p:cNvPr id="9" name="円/楕円 8">
              <a:extLst>
                <a:ext uri="{FF2B5EF4-FFF2-40B4-BE49-F238E27FC236}">
                  <a16:creationId xmlns:a16="http://schemas.microsoft.com/office/drawing/2014/main" id="{C3ACDB7B-0B0A-4412-C7B1-E80CA697450B}"/>
                </a:ext>
              </a:extLst>
            </p:cNvPr>
            <p:cNvSpPr/>
            <p:nvPr/>
          </p:nvSpPr>
          <p:spPr>
            <a:xfrm>
              <a:off x="-1417830" y="1814805"/>
              <a:ext cx="1269269" cy="1269269"/>
            </a:xfrm>
            <a:prstGeom prst="ellipse">
              <a:avLst/>
            </a:prstGeom>
            <a:solidFill>
              <a:srgbClr val="CD4C4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6513D33-1822-07A5-F954-08C35DDA8ED6}"/>
                </a:ext>
              </a:extLst>
            </p:cNvPr>
            <p:cNvSpPr txBox="1"/>
            <p:nvPr/>
          </p:nvSpPr>
          <p:spPr>
            <a:xfrm>
              <a:off x="-1281844" y="1952226"/>
              <a:ext cx="1005403" cy="1077218"/>
            </a:xfrm>
            <a:prstGeom prst="rect">
              <a:avLst/>
            </a:prstGeom>
            <a:noFill/>
          </p:spPr>
          <p:txBody>
            <a:bodyPr wrap="none" rtlCol="0">
              <a:spAutoFit/>
            </a:bodyPr>
            <a:lstStyle/>
            <a:p>
              <a:r>
                <a:rPr kumimoji="1" lang="ja-JP" altLang="en-US" sz="3200" b="1"/>
                <a:t>延命</a:t>
              </a:r>
              <a:endParaRPr kumimoji="1" lang="en-US" altLang="ja-JP" sz="3200" b="1" dirty="0"/>
            </a:p>
            <a:p>
              <a:r>
                <a:rPr kumimoji="1" lang="ja-JP" altLang="en-US" sz="3200" b="1"/>
                <a:t>治療</a:t>
              </a:r>
            </a:p>
          </p:txBody>
        </p:sp>
      </p:grpSp>
      <p:grpSp>
        <p:nvGrpSpPr>
          <p:cNvPr id="11" name="グループ化 10">
            <a:extLst>
              <a:ext uri="{FF2B5EF4-FFF2-40B4-BE49-F238E27FC236}">
                <a16:creationId xmlns:a16="http://schemas.microsoft.com/office/drawing/2014/main" id="{285A980D-D63F-95AD-0C9B-11BBD6E382E2}"/>
              </a:ext>
            </a:extLst>
          </p:cNvPr>
          <p:cNvGrpSpPr/>
          <p:nvPr/>
        </p:nvGrpSpPr>
        <p:grpSpPr>
          <a:xfrm rot="21157513">
            <a:off x="-1424663" y="3253394"/>
            <a:ext cx="1269269" cy="1269269"/>
            <a:chOff x="-1424663" y="3253394"/>
            <a:chExt cx="1269269" cy="1269269"/>
          </a:xfrm>
        </p:grpSpPr>
        <p:sp>
          <p:nvSpPr>
            <p:cNvPr id="12" name="円/楕円 11">
              <a:extLst>
                <a:ext uri="{FF2B5EF4-FFF2-40B4-BE49-F238E27FC236}">
                  <a16:creationId xmlns:a16="http://schemas.microsoft.com/office/drawing/2014/main" id="{7DFAAF6C-D61C-0451-EC93-53D5C70AB14B}"/>
                </a:ext>
              </a:extLst>
            </p:cNvPr>
            <p:cNvSpPr/>
            <p:nvPr/>
          </p:nvSpPr>
          <p:spPr>
            <a:xfrm>
              <a:off x="-1424663" y="3253394"/>
              <a:ext cx="1269269" cy="1269269"/>
            </a:xfrm>
            <a:prstGeom prst="ellipse">
              <a:avLst/>
            </a:prstGeom>
            <a:solidFill>
              <a:schemeClr val="accent4">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67E86C82-DEB2-E65B-AC11-FE349EA4E279}"/>
                </a:ext>
              </a:extLst>
            </p:cNvPr>
            <p:cNvSpPr txBox="1"/>
            <p:nvPr/>
          </p:nvSpPr>
          <p:spPr>
            <a:xfrm>
              <a:off x="-1301438" y="3390365"/>
              <a:ext cx="1005403" cy="1077218"/>
            </a:xfrm>
            <a:prstGeom prst="rect">
              <a:avLst/>
            </a:prstGeom>
            <a:noFill/>
          </p:spPr>
          <p:txBody>
            <a:bodyPr wrap="none" rtlCol="0">
              <a:spAutoFit/>
            </a:bodyPr>
            <a:lstStyle/>
            <a:p>
              <a:r>
                <a:rPr kumimoji="1" lang="ja-JP" altLang="en-US" sz="3200" b="1"/>
                <a:t>自炊</a:t>
              </a:r>
              <a:endParaRPr kumimoji="1" lang="en-US" altLang="ja-JP" sz="3200" b="1" dirty="0"/>
            </a:p>
            <a:p>
              <a:r>
                <a:rPr kumimoji="1" lang="ja-JP" altLang="en-US" sz="3200" b="1"/>
                <a:t>調理</a:t>
              </a:r>
            </a:p>
          </p:txBody>
        </p:sp>
      </p:grpSp>
      <p:grpSp>
        <p:nvGrpSpPr>
          <p:cNvPr id="15" name="グループ化 14">
            <a:extLst>
              <a:ext uri="{FF2B5EF4-FFF2-40B4-BE49-F238E27FC236}">
                <a16:creationId xmlns:a16="http://schemas.microsoft.com/office/drawing/2014/main" id="{A15D4E30-E064-D373-0633-052559923A2E}"/>
              </a:ext>
            </a:extLst>
          </p:cNvPr>
          <p:cNvGrpSpPr/>
          <p:nvPr/>
        </p:nvGrpSpPr>
        <p:grpSpPr>
          <a:xfrm rot="21157513">
            <a:off x="-1416548" y="4688051"/>
            <a:ext cx="1269269" cy="1269269"/>
            <a:chOff x="-1416548" y="4688051"/>
            <a:chExt cx="1269269" cy="1269269"/>
          </a:xfrm>
        </p:grpSpPr>
        <p:sp>
          <p:nvSpPr>
            <p:cNvPr id="16" name="円/楕円 15">
              <a:extLst>
                <a:ext uri="{FF2B5EF4-FFF2-40B4-BE49-F238E27FC236}">
                  <a16:creationId xmlns:a16="http://schemas.microsoft.com/office/drawing/2014/main" id="{CBD7C646-F5F6-CA65-A120-D687F2DC75DE}"/>
                </a:ext>
              </a:extLst>
            </p:cNvPr>
            <p:cNvSpPr/>
            <p:nvPr/>
          </p:nvSpPr>
          <p:spPr>
            <a:xfrm>
              <a:off x="-1416548" y="4688051"/>
              <a:ext cx="1269269" cy="1269269"/>
            </a:xfrm>
            <a:prstGeom prst="ellipse">
              <a:avLst/>
            </a:prstGeom>
            <a:solidFill>
              <a:schemeClr val="accent6">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3128EA4E-7867-5594-91B9-B4F2E68B71B8}"/>
                </a:ext>
              </a:extLst>
            </p:cNvPr>
            <p:cNvSpPr txBox="1"/>
            <p:nvPr/>
          </p:nvSpPr>
          <p:spPr>
            <a:xfrm>
              <a:off x="-1293323" y="4825022"/>
              <a:ext cx="1005403" cy="1077218"/>
            </a:xfrm>
            <a:prstGeom prst="rect">
              <a:avLst/>
            </a:prstGeom>
            <a:noFill/>
          </p:spPr>
          <p:txBody>
            <a:bodyPr wrap="none" rtlCol="0">
              <a:spAutoFit/>
            </a:bodyPr>
            <a:lstStyle/>
            <a:p>
              <a:r>
                <a:rPr kumimoji="1" lang="ja-JP" altLang="en-US" sz="3200" b="1"/>
                <a:t>入院</a:t>
              </a:r>
              <a:endParaRPr kumimoji="1" lang="en-US" altLang="ja-JP" sz="3200" b="1" dirty="0"/>
            </a:p>
            <a:p>
              <a:r>
                <a:rPr kumimoji="1" lang="ja-JP" altLang="en-US" sz="3200" b="1"/>
                <a:t>手続</a:t>
              </a:r>
            </a:p>
          </p:txBody>
        </p:sp>
      </p:grpSp>
      <p:sp>
        <p:nvSpPr>
          <p:cNvPr id="21" name="テキスト ボックス 20">
            <a:extLst>
              <a:ext uri="{FF2B5EF4-FFF2-40B4-BE49-F238E27FC236}">
                <a16:creationId xmlns:a16="http://schemas.microsoft.com/office/drawing/2014/main" id="{3EF041DD-D17B-5449-FBAE-1BF1CCDFF084}"/>
              </a:ext>
            </a:extLst>
          </p:cNvPr>
          <p:cNvSpPr txBox="1"/>
          <p:nvPr/>
        </p:nvSpPr>
        <p:spPr>
          <a:xfrm>
            <a:off x="-1594884" y="3785191"/>
            <a:ext cx="184731" cy="369332"/>
          </a:xfrm>
          <a:prstGeom prst="rect">
            <a:avLst/>
          </a:prstGeom>
          <a:noFill/>
        </p:spPr>
        <p:txBody>
          <a:bodyPr wrap="none" rtlCol="0">
            <a:spAutoFit/>
          </a:bodyPr>
          <a:lstStyle/>
          <a:p>
            <a:endParaRPr kumimoji="1" lang="ja-JP" altLang="en-US"/>
          </a:p>
        </p:txBody>
      </p:sp>
      <p:sp>
        <p:nvSpPr>
          <p:cNvPr id="32" name="正方形/長方形 31">
            <a:extLst>
              <a:ext uri="{FF2B5EF4-FFF2-40B4-BE49-F238E27FC236}">
                <a16:creationId xmlns:a16="http://schemas.microsoft.com/office/drawing/2014/main" id="{945680DE-B4EC-406C-B1D3-ED219739E06F}"/>
              </a:ext>
            </a:extLst>
          </p:cNvPr>
          <p:cNvSpPr/>
          <p:nvPr/>
        </p:nvSpPr>
        <p:spPr>
          <a:xfrm>
            <a:off x="-6113" y="389597"/>
            <a:ext cx="2650076" cy="51295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22" name="グループ化 21">
            <a:extLst>
              <a:ext uri="{FF2B5EF4-FFF2-40B4-BE49-F238E27FC236}">
                <a16:creationId xmlns:a16="http://schemas.microsoft.com/office/drawing/2014/main" id="{E6335CC8-FD41-4231-9ECB-23910C29945C}"/>
              </a:ext>
            </a:extLst>
          </p:cNvPr>
          <p:cNvGrpSpPr/>
          <p:nvPr/>
        </p:nvGrpSpPr>
        <p:grpSpPr>
          <a:xfrm>
            <a:off x="1557241" y="165708"/>
            <a:ext cx="996424" cy="996424"/>
            <a:chOff x="2249968" y="-93875"/>
            <a:chExt cx="1417131" cy="1417131"/>
          </a:xfrm>
        </p:grpSpPr>
        <p:sp>
          <p:nvSpPr>
            <p:cNvPr id="34" name="楕円 33">
              <a:extLst>
                <a:ext uri="{FF2B5EF4-FFF2-40B4-BE49-F238E27FC236}">
                  <a16:creationId xmlns:a16="http://schemas.microsoft.com/office/drawing/2014/main" id="{811CAAC8-C9DA-4046-A521-5C8B466E1AF9}"/>
                </a:ext>
              </a:extLst>
            </p:cNvPr>
            <p:cNvSpPr/>
            <p:nvPr/>
          </p:nvSpPr>
          <p:spPr>
            <a:xfrm>
              <a:off x="2249968" y="-93875"/>
              <a:ext cx="1417131" cy="141713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35" name="グラフィックス 34" descr="カスタマー レビュー (RTL)">
              <a:extLst>
                <a:ext uri="{FF2B5EF4-FFF2-40B4-BE49-F238E27FC236}">
                  <a16:creationId xmlns:a16="http://schemas.microsoft.com/office/drawing/2014/main" id="{59D6D8FE-27A1-4F4E-8B39-D1AD03D5A4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17535" y="66489"/>
              <a:ext cx="1081997" cy="1081997"/>
            </a:xfrm>
            <a:prstGeom prst="rect">
              <a:avLst/>
            </a:prstGeom>
          </p:spPr>
        </p:pic>
      </p:grpSp>
      <p:sp>
        <p:nvSpPr>
          <p:cNvPr id="36" name="テキスト ボックス 35">
            <a:extLst>
              <a:ext uri="{FF2B5EF4-FFF2-40B4-BE49-F238E27FC236}">
                <a16:creationId xmlns:a16="http://schemas.microsoft.com/office/drawing/2014/main" id="{60E64EF1-CF93-4498-9C2C-A665176A9990}"/>
              </a:ext>
            </a:extLst>
          </p:cNvPr>
          <p:cNvSpPr txBox="1"/>
          <p:nvPr/>
        </p:nvSpPr>
        <p:spPr>
          <a:xfrm>
            <a:off x="256801" y="363074"/>
            <a:ext cx="1358792" cy="523220"/>
          </a:xfrm>
          <a:prstGeom prst="rect">
            <a:avLst/>
          </a:prstGeom>
          <a:noFill/>
        </p:spPr>
        <p:txBody>
          <a:bodyPr wrap="square">
            <a:spAutoFit/>
          </a:bodyPr>
          <a:lstStyle/>
          <a:p>
            <a:r>
              <a:rPr lang="ja-JP" altLang="ja-JP" sz="2800" b="1"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rPr>
              <a:t>演習１</a:t>
            </a:r>
            <a:endParaRPr lang="ja-JP" altLang="en-US" sz="28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69442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矢印コネクタ 6">
            <a:extLst>
              <a:ext uri="{FF2B5EF4-FFF2-40B4-BE49-F238E27FC236}">
                <a16:creationId xmlns:a16="http://schemas.microsoft.com/office/drawing/2014/main" id="{8599CEE5-1F2A-EE2C-C0AD-30D2B930108E}"/>
              </a:ext>
            </a:extLst>
          </p:cNvPr>
          <p:cNvCxnSpPr/>
          <p:nvPr/>
        </p:nvCxnSpPr>
        <p:spPr>
          <a:xfrm>
            <a:off x="4572000" y="773672"/>
            <a:ext cx="0" cy="5475514"/>
          </a:xfrm>
          <a:prstGeom prst="straightConnector1">
            <a:avLst/>
          </a:prstGeom>
          <a:ln w="95250">
            <a:gradFill>
              <a:gsLst>
                <a:gs pos="0">
                  <a:schemeClr val="accent4">
                    <a:lumMod val="75000"/>
                  </a:schemeClr>
                </a:gs>
                <a:gs pos="100000">
                  <a:schemeClr val="tx1">
                    <a:lumMod val="75000"/>
                    <a:lumOff val="25000"/>
                  </a:schemeClr>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95D7663F-80D2-8057-4B47-C286F05E8D7F}"/>
              </a:ext>
            </a:extLst>
          </p:cNvPr>
          <p:cNvCxnSpPr>
            <a:cxnSpLocks/>
          </p:cNvCxnSpPr>
          <p:nvPr/>
        </p:nvCxnSpPr>
        <p:spPr>
          <a:xfrm flipH="1">
            <a:off x="141514" y="3668487"/>
            <a:ext cx="8773886" cy="0"/>
          </a:xfrm>
          <a:prstGeom prst="straightConnector1">
            <a:avLst/>
          </a:prstGeom>
          <a:ln w="95250">
            <a:gradFill>
              <a:gsLst>
                <a:gs pos="0">
                  <a:schemeClr val="accent4">
                    <a:lumMod val="75000"/>
                  </a:schemeClr>
                </a:gs>
                <a:gs pos="100000">
                  <a:schemeClr val="tx1">
                    <a:lumMod val="75000"/>
                    <a:lumOff val="25000"/>
                  </a:schemeClr>
                </a:gs>
              </a:gsLst>
              <a:lin ang="0" scaled="0"/>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ACE73F46-03F6-A777-1728-7E6407BBE6ED}"/>
              </a:ext>
            </a:extLst>
          </p:cNvPr>
          <p:cNvSpPr txBox="1"/>
          <p:nvPr/>
        </p:nvSpPr>
        <p:spPr>
          <a:xfrm>
            <a:off x="4330281" y="-1216"/>
            <a:ext cx="461665" cy="784830"/>
          </a:xfrm>
          <a:prstGeom prst="rect">
            <a:avLst/>
          </a:prstGeom>
          <a:noFill/>
        </p:spPr>
        <p:txBody>
          <a:bodyPr vert="eaVert" wrap="none" rtlCol="0">
            <a:spAutoFit/>
          </a:bodyPr>
          <a:lstStyle/>
          <a:p>
            <a:r>
              <a:rPr kumimoji="1" lang="ja-JP" altLang="en-US" b="1">
                <a:latin typeface="BIZ UDゴシック" panose="020B0400000000000000" pitchFamily="49" charset="-128"/>
                <a:ea typeface="BIZ UDゴシック" panose="020B0400000000000000" pitchFamily="49" charset="-128"/>
              </a:rPr>
              <a:t>非日常</a:t>
            </a:r>
          </a:p>
        </p:txBody>
      </p:sp>
      <p:sp>
        <p:nvSpPr>
          <p:cNvPr id="17" name="テキスト ボックス 16">
            <a:extLst>
              <a:ext uri="{FF2B5EF4-FFF2-40B4-BE49-F238E27FC236}">
                <a16:creationId xmlns:a16="http://schemas.microsoft.com/office/drawing/2014/main" id="{0D6A5733-A8B5-CEEF-FCA5-EE1647F40426}"/>
              </a:ext>
            </a:extLst>
          </p:cNvPr>
          <p:cNvSpPr txBox="1"/>
          <p:nvPr/>
        </p:nvSpPr>
        <p:spPr>
          <a:xfrm>
            <a:off x="4329475" y="6243604"/>
            <a:ext cx="461665" cy="553998"/>
          </a:xfrm>
          <a:prstGeom prst="rect">
            <a:avLst/>
          </a:prstGeom>
          <a:noFill/>
        </p:spPr>
        <p:txBody>
          <a:bodyPr vert="eaVert" wrap="none" rtlCol="0">
            <a:spAutoFit/>
          </a:bodyPr>
          <a:lstStyle/>
          <a:p>
            <a:r>
              <a:rPr kumimoji="1" lang="ja-JP" altLang="en-US" b="1">
                <a:latin typeface="BIZ UDゴシック" panose="020B0400000000000000" pitchFamily="49" charset="-128"/>
                <a:ea typeface="BIZ UDゴシック" panose="020B0400000000000000" pitchFamily="49" charset="-128"/>
              </a:rPr>
              <a:t>日常</a:t>
            </a:r>
          </a:p>
        </p:txBody>
      </p:sp>
      <p:sp>
        <p:nvSpPr>
          <p:cNvPr id="19" name="テキスト ボックス 18">
            <a:extLst>
              <a:ext uri="{FF2B5EF4-FFF2-40B4-BE49-F238E27FC236}">
                <a16:creationId xmlns:a16="http://schemas.microsoft.com/office/drawing/2014/main" id="{FD38A145-116D-6096-1237-C5F7EE0C1719}"/>
              </a:ext>
            </a:extLst>
          </p:cNvPr>
          <p:cNvSpPr txBox="1"/>
          <p:nvPr/>
        </p:nvSpPr>
        <p:spPr>
          <a:xfrm>
            <a:off x="8060008" y="3122029"/>
            <a:ext cx="1107996" cy="369332"/>
          </a:xfrm>
          <a:prstGeom prst="rect">
            <a:avLst/>
          </a:prstGeom>
          <a:noFill/>
        </p:spPr>
        <p:txBody>
          <a:bodyPr wrap="none" rtlCol="0">
            <a:spAutoFit/>
          </a:bodyPr>
          <a:lstStyle/>
          <a:p>
            <a:r>
              <a:rPr kumimoji="1" lang="ja-JP" altLang="en-US" b="1">
                <a:latin typeface="BIZ UDゴシック" panose="020B0400000000000000" pitchFamily="49" charset="-128"/>
                <a:ea typeface="BIZ UDゴシック" panose="020B0400000000000000" pitchFamily="49" charset="-128"/>
              </a:rPr>
              <a:t>代理代行</a:t>
            </a:r>
          </a:p>
        </p:txBody>
      </p:sp>
      <p:grpSp>
        <p:nvGrpSpPr>
          <p:cNvPr id="4" name="グループ化 3">
            <a:extLst>
              <a:ext uri="{FF2B5EF4-FFF2-40B4-BE49-F238E27FC236}">
                <a16:creationId xmlns:a16="http://schemas.microsoft.com/office/drawing/2014/main" id="{F49A7AF8-325F-8A78-ECF5-BC371F33EC7E}"/>
              </a:ext>
            </a:extLst>
          </p:cNvPr>
          <p:cNvGrpSpPr/>
          <p:nvPr/>
        </p:nvGrpSpPr>
        <p:grpSpPr>
          <a:xfrm>
            <a:off x="1891823" y="1649417"/>
            <a:ext cx="5347177" cy="1126437"/>
            <a:chOff x="1891823" y="1649417"/>
            <a:chExt cx="5347177" cy="1126437"/>
          </a:xfrm>
        </p:grpSpPr>
        <p:sp>
          <p:nvSpPr>
            <p:cNvPr id="23" name="角丸四角形 22">
              <a:extLst>
                <a:ext uri="{FF2B5EF4-FFF2-40B4-BE49-F238E27FC236}">
                  <a16:creationId xmlns:a16="http://schemas.microsoft.com/office/drawing/2014/main" id="{BA87BA35-79BA-C06A-6712-A45C00B93700}"/>
                </a:ext>
              </a:extLst>
            </p:cNvPr>
            <p:cNvSpPr/>
            <p:nvPr/>
          </p:nvSpPr>
          <p:spPr>
            <a:xfrm>
              <a:off x="1891823" y="1649417"/>
              <a:ext cx="5347177" cy="1126437"/>
            </a:xfrm>
            <a:prstGeom prst="roundRect">
              <a:avLst/>
            </a:prstGeom>
            <a:solidFill>
              <a:schemeClr val="accent6">
                <a:lumMod val="75000"/>
                <a:alpha val="7869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4" name="テキスト ボックス 23">
              <a:extLst>
                <a:ext uri="{FF2B5EF4-FFF2-40B4-BE49-F238E27FC236}">
                  <a16:creationId xmlns:a16="http://schemas.microsoft.com/office/drawing/2014/main" id="{7E2A0953-8258-F67E-7312-79D049A5DD1D}"/>
                </a:ext>
              </a:extLst>
            </p:cNvPr>
            <p:cNvSpPr txBox="1"/>
            <p:nvPr/>
          </p:nvSpPr>
          <p:spPr>
            <a:xfrm>
              <a:off x="2225960" y="1882366"/>
              <a:ext cx="4903907" cy="584775"/>
            </a:xfrm>
            <a:prstGeom prst="rect">
              <a:avLst/>
            </a:prstGeom>
            <a:noFill/>
          </p:spPr>
          <p:txBody>
            <a:bodyPr wrap="none" rtlCol="0">
              <a:spAutoFit/>
            </a:bodyPr>
            <a:lstStyle/>
            <a:p>
              <a:r>
                <a:rPr kumimoji="1" lang="ja-JP" altLang="en-US" sz="1600" b="1" dirty="0">
                  <a:solidFill>
                    <a:schemeClr val="bg1"/>
                  </a:solidFill>
                  <a:latin typeface="BIZ UDゴシック" panose="020B0400000000000000" pitchFamily="49" charset="-128"/>
                  <a:ea typeface="BIZ UDゴシック" panose="020B0400000000000000" pitchFamily="49" charset="-128"/>
                </a:rPr>
                <a:t>身寄りがない人の入院及び医療に係る</a:t>
              </a:r>
              <a:endParaRPr kumimoji="1" lang="en-US" altLang="ja-JP" sz="1600" b="1" dirty="0">
                <a:solidFill>
                  <a:schemeClr val="bg1"/>
                </a:solidFill>
                <a:latin typeface="BIZ UDゴシック" panose="020B0400000000000000" pitchFamily="49" charset="-128"/>
                <a:ea typeface="BIZ UDゴシック" panose="020B0400000000000000" pitchFamily="49" charset="-128"/>
              </a:endParaRPr>
            </a:p>
            <a:p>
              <a:r>
                <a:rPr kumimoji="1" lang="ja-JP" altLang="en-US" sz="1600" b="1" dirty="0">
                  <a:solidFill>
                    <a:schemeClr val="bg1"/>
                  </a:solidFill>
                  <a:latin typeface="BIZ UDゴシック" panose="020B0400000000000000" pitchFamily="49" charset="-128"/>
                  <a:ea typeface="BIZ UDゴシック" panose="020B0400000000000000" pitchFamily="49" charset="-128"/>
                </a:rPr>
                <a:t>意思決定が困難な人への支援に関するガイドライン</a:t>
              </a:r>
            </a:p>
          </p:txBody>
        </p:sp>
      </p:grpSp>
      <p:grpSp>
        <p:nvGrpSpPr>
          <p:cNvPr id="3" name="グループ化 2">
            <a:extLst>
              <a:ext uri="{FF2B5EF4-FFF2-40B4-BE49-F238E27FC236}">
                <a16:creationId xmlns:a16="http://schemas.microsoft.com/office/drawing/2014/main" id="{2BD7F793-7133-D887-C6F6-B468BC9521FF}"/>
              </a:ext>
            </a:extLst>
          </p:cNvPr>
          <p:cNvGrpSpPr/>
          <p:nvPr/>
        </p:nvGrpSpPr>
        <p:grpSpPr>
          <a:xfrm>
            <a:off x="1713442" y="2991353"/>
            <a:ext cx="5035705" cy="2724427"/>
            <a:chOff x="1713442" y="2991353"/>
            <a:chExt cx="5035705" cy="2724427"/>
          </a:xfrm>
        </p:grpSpPr>
        <p:sp>
          <p:nvSpPr>
            <p:cNvPr id="25" name="角丸四角形 24">
              <a:extLst>
                <a:ext uri="{FF2B5EF4-FFF2-40B4-BE49-F238E27FC236}">
                  <a16:creationId xmlns:a16="http://schemas.microsoft.com/office/drawing/2014/main" id="{DC85E069-7C53-1FB5-3D3F-D9CA31EA91CF}"/>
                </a:ext>
              </a:extLst>
            </p:cNvPr>
            <p:cNvSpPr/>
            <p:nvPr/>
          </p:nvSpPr>
          <p:spPr>
            <a:xfrm>
              <a:off x="1713442" y="2991353"/>
              <a:ext cx="4959502" cy="2724427"/>
            </a:xfrm>
            <a:prstGeom prst="roundRect">
              <a:avLst/>
            </a:prstGeom>
            <a:solidFill>
              <a:schemeClr val="accent1">
                <a:alpha val="7869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6" name="テキスト ボックス 25">
              <a:extLst>
                <a:ext uri="{FF2B5EF4-FFF2-40B4-BE49-F238E27FC236}">
                  <a16:creationId xmlns:a16="http://schemas.microsoft.com/office/drawing/2014/main" id="{31A052FC-BD0C-EF93-3878-409F43D02229}"/>
                </a:ext>
              </a:extLst>
            </p:cNvPr>
            <p:cNvSpPr txBox="1"/>
            <p:nvPr/>
          </p:nvSpPr>
          <p:spPr>
            <a:xfrm>
              <a:off x="4102269" y="3830174"/>
              <a:ext cx="2646878" cy="830997"/>
            </a:xfrm>
            <a:prstGeom prst="rect">
              <a:avLst/>
            </a:prstGeom>
            <a:noFill/>
          </p:spPr>
          <p:txBody>
            <a:bodyPr wrap="none" rtlCol="0">
              <a:spAutoFit/>
            </a:bodyPr>
            <a:lstStyle/>
            <a:p>
              <a:r>
                <a:rPr kumimoji="1" lang="ja-JP" altLang="en-US" sz="1600" b="1">
                  <a:solidFill>
                    <a:schemeClr val="bg1"/>
                  </a:solidFill>
                  <a:latin typeface="BIZ UDゴシック" panose="020B0400000000000000" pitchFamily="49" charset="-128"/>
                  <a:ea typeface="BIZ UDゴシック" panose="020B0400000000000000" pitchFamily="49" charset="-128"/>
                </a:rPr>
                <a:t>障害福祉サービス等の</a:t>
              </a:r>
              <a:endParaRPr kumimoji="1" lang="en-US" altLang="ja-JP" sz="1600" b="1" dirty="0">
                <a:solidFill>
                  <a:schemeClr val="bg1"/>
                </a:solidFill>
                <a:latin typeface="BIZ UDゴシック" panose="020B0400000000000000" pitchFamily="49" charset="-128"/>
                <a:ea typeface="BIZ UDゴシック" panose="020B0400000000000000" pitchFamily="49" charset="-128"/>
              </a:endParaRPr>
            </a:p>
            <a:p>
              <a:r>
                <a:rPr kumimoji="1" lang="ja-JP" altLang="en-US" sz="1600" b="1">
                  <a:solidFill>
                    <a:schemeClr val="bg1"/>
                  </a:solidFill>
                  <a:latin typeface="BIZ UDゴシック" panose="020B0400000000000000" pitchFamily="49" charset="-128"/>
                  <a:ea typeface="BIZ UDゴシック" panose="020B0400000000000000" pitchFamily="49" charset="-128"/>
                </a:rPr>
                <a:t>提供に係る</a:t>
              </a:r>
            </a:p>
            <a:p>
              <a:r>
                <a:rPr kumimoji="1" lang="ja-JP" altLang="en-US" sz="1600" b="1">
                  <a:solidFill>
                    <a:schemeClr val="bg1"/>
                  </a:solidFill>
                  <a:latin typeface="BIZ UDゴシック" panose="020B0400000000000000" pitchFamily="49" charset="-128"/>
                  <a:ea typeface="BIZ UDゴシック" panose="020B0400000000000000" pitchFamily="49" charset="-128"/>
                </a:rPr>
                <a:t>意思決定支援ガイドライン</a:t>
              </a:r>
            </a:p>
          </p:txBody>
        </p:sp>
      </p:grpSp>
      <p:grpSp>
        <p:nvGrpSpPr>
          <p:cNvPr id="2" name="グループ化 1">
            <a:extLst>
              <a:ext uri="{FF2B5EF4-FFF2-40B4-BE49-F238E27FC236}">
                <a16:creationId xmlns:a16="http://schemas.microsoft.com/office/drawing/2014/main" id="{064F01CB-C7A0-59DD-68D1-91AF182717B3}"/>
              </a:ext>
            </a:extLst>
          </p:cNvPr>
          <p:cNvGrpSpPr/>
          <p:nvPr/>
        </p:nvGrpSpPr>
        <p:grpSpPr>
          <a:xfrm>
            <a:off x="549998" y="2439266"/>
            <a:ext cx="3583420" cy="3276513"/>
            <a:chOff x="549998" y="2439266"/>
            <a:chExt cx="3583420" cy="3276513"/>
          </a:xfrm>
        </p:grpSpPr>
        <p:sp>
          <p:nvSpPr>
            <p:cNvPr id="27" name="角丸四角形 26">
              <a:extLst>
                <a:ext uri="{FF2B5EF4-FFF2-40B4-BE49-F238E27FC236}">
                  <a16:creationId xmlns:a16="http://schemas.microsoft.com/office/drawing/2014/main" id="{80152F5C-1389-0C1E-007C-D79E30354D20}"/>
                </a:ext>
              </a:extLst>
            </p:cNvPr>
            <p:cNvSpPr/>
            <p:nvPr/>
          </p:nvSpPr>
          <p:spPr>
            <a:xfrm>
              <a:off x="549998" y="2439266"/>
              <a:ext cx="3583420" cy="3276513"/>
            </a:xfrm>
            <a:prstGeom prst="roundRect">
              <a:avLst/>
            </a:prstGeom>
            <a:solidFill>
              <a:schemeClr val="accent2">
                <a:alpha val="7869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8" name="テキスト ボックス 27">
              <a:extLst>
                <a:ext uri="{FF2B5EF4-FFF2-40B4-BE49-F238E27FC236}">
                  <a16:creationId xmlns:a16="http://schemas.microsoft.com/office/drawing/2014/main" id="{9548B86F-474B-0937-76E6-E1EC35BFBEA0}"/>
                </a:ext>
              </a:extLst>
            </p:cNvPr>
            <p:cNvSpPr txBox="1"/>
            <p:nvPr/>
          </p:nvSpPr>
          <p:spPr>
            <a:xfrm>
              <a:off x="612729" y="3668486"/>
              <a:ext cx="3467616" cy="584775"/>
            </a:xfrm>
            <a:prstGeom prst="rect">
              <a:avLst/>
            </a:prstGeom>
            <a:noFill/>
          </p:spPr>
          <p:txBody>
            <a:bodyPr wrap="none" rtlCol="0">
              <a:spAutoFit/>
            </a:bodyPr>
            <a:lstStyle/>
            <a:p>
              <a:r>
                <a:rPr kumimoji="1" lang="ja-JP" altLang="en-US" sz="1600" b="1">
                  <a:solidFill>
                    <a:schemeClr val="bg1"/>
                  </a:solidFill>
                  <a:latin typeface="BIZ UDゴシック" panose="020B0400000000000000" pitchFamily="49" charset="-128"/>
                  <a:ea typeface="BIZ UDゴシック" panose="020B0400000000000000" pitchFamily="49" charset="-128"/>
                </a:rPr>
                <a:t>認知症の人の日常生活・社会生活</a:t>
              </a:r>
              <a:endParaRPr kumimoji="1" lang="en-US" altLang="ja-JP" sz="1600" b="1" dirty="0">
                <a:solidFill>
                  <a:schemeClr val="bg1"/>
                </a:solidFill>
                <a:latin typeface="BIZ UDゴシック" panose="020B0400000000000000" pitchFamily="49" charset="-128"/>
                <a:ea typeface="BIZ UDゴシック" panose="020B0400000000000000" pitchFamily="49" charset="-128"/>
              </a:endParaRPr>
            </a:p>
            <a:p>
              <a:r>
                <a:rPr kumimoji="1" lang="ja-JP" altLang="en-US" sz="1600" b="1">
                  <a:solidFill>
                    <a:schemeClr val="bg1"/>
                  </a:solidFill>
                  <a:latin typeface="BIZ UDゴシック" panose="020B0400000000000000" pitchFamily="49" charset="-128"/>
                  <a:ea typeface="BIZ UDゴシック" panose="020B0400000000000000" pitchFamily="49" charset="-128"/>
                </a:rPr>
                <a:t>における意思決定支援ガイドライン</a:t>
              </a:r>
            </a:p>
          </p:txBody>
        </p:sp>
      </p:grpSp>
      <p:sp>
        <p:nvSpPr>
          <p:cNvPr id="18" name="テキスト ボックス 17">
            <a:extLst>
              <a:ext uri="{FF2B5EF4-FFF2-40B4-BE49-F238E27FC236}">
                <a16:creationId xmlns:a16="http://schemas.microsoft.com/office/drawing/2014/main" id="{AE87A360-FE14-D591-8A5B-A6DA88264E4F}"/>
              </a:ext>
            </a:extLst>
          </p:cNvPr>
          <p:cNvSpPr txBox="1"/>
          <p:nvPr/>
        </p:nvSpPr>
        <p:spPr>
          <a:xfrm>
            <a:off x="2267" y="2866347"/>
            <a:ext cx="1569660" cy="646331"/>
          </a:xfrm>
          <a:prstGeom prst="rect">
            <a:avLst/>
          </a:prstGeom>
          <a:noFill/>
        </p:spPr>
        <p:txBody>
          <a:bodyPr wrap="none" rtlCol="0">
            <a:spAutoFit/>
          </a:bodyPr>
          <a:lstStyle/>
          <a:p>
            <a:r>
              <a:rPr kumimoji="1" lang="ja-JP" altLang="en-US" b="1">
                <a:latin typeface="BIZ UDゴシック" panose="020B0400000000000000" pitchFamily="49" charset="-128"/>
                <a:ea typeface="BIZ UDゴシック" panose="020B0400000000000000" pitchFamily="49" charset="-128"/>
              </a:rPr>
              <a:t>本人が決める</a:t>
            </a:r>
            <a:endParaRPr kumimoji="1" lang="en-US" altLang="ja-JP" b="1" dirty="0">
              <a:latin typeface="BIZ UDゴシック" panose="020B0400000000000000" pitchFamily="49" charset="-128"/>
              <a:ea typeface="BIZ UDゴシック" panose="020B0400000000000000" pitchFamily="49" charset="-128"/>
            </a:endParaRPr>
          </a:p>
          <a:p>
            <a:r>
              <a:rPr kumimoji="1" lang="ja-JP" altLang="en-US" b="1">
                <a:latin typeface="BIZ UDゴシック" panose="020B0400000000000000" pitchFamily="49" charset="-128"/>
                <a:ea typeface="BIZ UDゴシック" panose="020B0400000000000000" pitchFamily="49" charset="-128"/>
              </a:rPr>
              <a:t>意思決定支援</a:t>
            </a:r>
          </a:p>
        </p:txBody>
      </p:sp>
      <p:grpSp>
        <p:nvGrpSpPr>
          <p:cNvPr id="5" name="グループ化 4">
            <a:extLst>
              <a:ext uri="{FF2B5EF4-FFF2-40B4-BE49-F238E27FC236}">
                <a16:creationId xmlns:a16="http://schemas.microsoft.com/office/drawing/2014/main" id="{18840013-C118-8961-724E-3B4CF23162D2}"/>
              </a:ext>
            </a:extLst>
          </p:cNvPr>
          <p:cNvGrpSpPr/>
          <p:nvPr/>
        </p:nvGrpSpPr>
        <p:grpSpPr>
          <a:xfrm>
            <a:off x="2873829" y="1309494"/>
            <a:ext cx="5186179" cy="584775"/>
            <a:chOff x="2873829" y="1309494"/>
            <a:chExt cx="5186179" cy="584775"/>
          </a:xfrm>
        </p:grpSpPr>
        <p:sp>
          <p:nvSpPr>
            <p:cNvPr id="20" name="角丸四角形 19">
              <a:extLst>
                <a:ext uri="{FF2B5EF4-FFF2-40B4-BE49-F238E27FC236}">
                  <a16:creationId xmlns:a16="http://schemas.microsoft.com/office/drawing/2014/main" id="{732D92E9-0A9E-EDB7-E414-17F49570DCDE}"/>
                </a:ext>
              </a:extLst>
            </p:cNvPr>
            <p:cNvSpPr/>
            <p:nvPr/>
          </p:nvSpPr>
          <p:spPr>
            <a:xfrm>
              <a:off x="2873829" y="1317171"/>
              <a:ext cx="5186179" cy="533400"/>
            </a:xfrm>
            <a:prstGeom prst="roundRect">
              <a:avLst/>
            </a:prstGeom>
            <a:solidFill>
              <a:srgbClr val="CD4C41">
                <a:alpha val="7869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91547D37-5EBF-86C7-0E8B-188AB2406F14}"/>
                </a:ext>
              </a:extLst>
            </p:cNvPr>
            <p:cNvSpPr txBox="1"/>
            <p:nvPr/>
          </p:nvSpPr>
          <p:spPr>
            <a:xfrm>
              <a:off x="3741530" y="1309494"/>
              <a:ext cx="3672800" cy="584775"/>
            </a:xfrm>
            <a:prstGeom prst="rect">
              <a:avLst/>
            </a:prstGeom>
            <a:noFill/>
          </p:spPr>
          <p:txBody>
            <a:bodyPr wrap="none" rtlCol="0">
              <a:spAutoFit/>
            </a:bodyPr>
            <a:lstStyle/>
            <a:p>
              <a:r>
                <a:rPr kumimoji="1" lang="ja-JP" altLang="en-US" sz="1600" b="1">
                  <a:solidFill>
                    <a:schemeClr val="bg1"/>
                  </a:solidFill>
                  <a:latin typeface="BIZ UDゴシック" panose="020B0400000000000000" pitchFamily="49" charset="-128"/>
                  <a:ea typeface="BIZ UDゴシック" panose="020B0400000000000000" pitchFamily="49" charset="-128"/>
                </a:rPr>
                <a:t>人生の最終段階における医療・ケアの</a:t>
              </a:r>
              <a:endParaRPr kumimoji="1" lang="en-US" altLang="ja-JP" sz="1600" b="1" dirty="0">
                <a:solidFill>
                  <a:schemeClr val="bg1"/>
                </a:solidFill>
                <a:latin typeface="BIZ UDゴシック" panose="020B0400000000000000" pitchFamily="49" charset="-128"/>
                <a:ea typeface="BIZ UDゴシック" panose="020B0400000000000000" pitchFamily="49" charset="-128"/>
              </a:endParaRPr>
            </a:p>
            <a:p>
              <a:r>
                <a:rPr kumimoji="1" lang="ja-JP" altLang="en-US" sz="1600" b="1">
                  <a:solidFill>
                    <a:schemeClr val="bg1"/>
                  </a:solidFill>
                  <a:latin typeface="BIZ UDゴシック" panose="020B0400000000000000" pitchFamily="49" charset="-128"/>
                  <a:ea typeface="BIZ UDゴシック" panose="020B0400000000000000" pitchFamily="49" charset="-128"/>
                </a:rPr>
                <a:t>決定プロセスに関するガイドライン</a:t>
              </a:r>
            </a:p>
          </p:txBody>
        </p:sp>
      </p:grpSp>
      <p:sp>
        <p:nvSpPr>
          <p:cNvPr id="6" name="テキスト ボックス 5">
            <a:extLst>
              <a:ext uri="{FF2B5EF4-FFF2-40B4-BE49-F238E27FC236}">
                <a16:creationId xmlns:a16="http://schemas.microsoft.com/office/drawing/2014/main" id="{7B5BC08C-7DDC-189A-CBBF-188F98448EF8}"/>
              </a:ext>
            </a:extLst>
          </p:cNvPr>
          <p:cNvSpPr txBox="1"/>
          <p:nvPr/>
        </p:nvSpPr>
        <p:spPr>
          <a:xfrm>
            <a:off x="-56190" y="6616513"/>
            <a:ext cx="4628190" cy="253916"/>
          </a:xfrm>
          <a:prstGeom prst="rect">
            <a:avLst/>
          </a:prstGeom>
          <a:noFill/>
        </p:spPr>
        <p:txBody>
          <a:bodyPr wrap="none" rtlCol="0">
            <a:spAutoFit/>
          </a:bodyPr>
          <a:lstStyle/>
          <a:p>
            <a:r>
              <a:rPr kumimoji="1" lang="en" altLang="ja-JP" sz="1050" dirty="0">
                <a:latin typeface="BIZ UDゴシック" panose="020B0400000000000000" pitchFamily="49" charset="-128"/>
                <a:ea typeface="BIZ UDゴシック" panose="020B0400000000000000" pitchFamily="49" charset="-128"/>
              </a:rPr>
              <a:t>http://ham-</a:t>
            </a:r>
            <a:r>
              <a:rPr kumimoji="1" lang="en" altLang="ja-JP" sz="1050" dirty="0" err="1">
                <a:latin typeface="BIZ UDゴシック" panose="020B0400000000000000" pitchFamily="49" charset="-128"/>
                <a:ea typeface="BIZ UDゴシック" panose="020B0400000000000000" pitchFamily="49" charset="-128"/>
              </a:rPr>
              <a:t>ken.com</a:t>
            </a:r>
            <a:r>
              <a:rPr kumimoji="1" lang="en" altLang="ja-JP" sz="1050" dirty="0">
                <a:latin typeface="BIZ UDゴシック" panose="020B0400000000000000" pitchFamily="49" charset="-128"/>
                <a:ea typeface="BIZ UDゴシック" panose="020B0400000000000000" pitchFamily="49" charset="-128"/>
              </a:rPr>
              <a:t>/wp/wp-content/uploads/2020/04/112-yomikatsu.pdf</a:t>
            </a:r>
            <a:endParaRPr kumimoji="1" lang="ja-JP" altLang="en-US" sz="1050"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90F03FD9-E941-8EAA-3BD8-E503746AA4C1}"/>
              </a:ext>
            </a:extLst>
          </p:cNvPr>
          <p:cNvSpPr txBox="1"/>
          <p:nvPr/>
        </p:nvSpPr>
        <p:spPr>
          <a:xfrm>
            <a:off x="344838" y="269770"/>
            <a:ext cx="3724096" cy="707886"/>
          </a:xfrm>
          <a:prstGeom prst="rect">
            <a:avLst/>
          </a:prstGeom>
          <a:noFill/>
        </p:spPr>
        <p:txBody>
          <a:bodyPr wrap="none" rtlCol="0">
            <a:spAutoFit/>
          </a:bodyPr>
          <a:lstStyle/>
          <a:p>
            <a:r>
              <a:rPr lang="ja-JP" altLang="en-US" sz="1200" b="1" i="0" dirty="0">
                <a:solidFill>
                  <a:srgbClr val="5F6368"/>
                </a:solidFill>
                <a:effectLst/>
                <a:latin typeface="BIZ UDゴシック" panose="020B0400000000000000" pitchFamily="49" charset="-128"/>
                <a:ea typeface="BIZ UDゴシック" panose="020B0400000000000000" pitchFamily="49" charset="-128"/>
              </a:rPr>
              <a:t>「認知症</a:t>
            </a:r>
            <a:r>
              <a:rPr lang="ja-JP" altLang="en-US" sz="1200" b="0" i="0" dirty="0">
                <a:solidFill>
                  <a:srgbClr val="4D5156"/>
                </a:solidFill>
                <a:effectLst/>
                <a:latin typeface="BIZ UDゴシック" panose="020B0400000000000000" pitchFamily="49" charset="-128"/>
                <a:ea typeface="BIZ UDゴシック" panose="020B0400000000000000" pitchFamily="49" charset="-128"/>
              </a:rPr>
              <a:t>の人の日常生活・社会生活における</a:t>
            </a:r>
            <a:endParaRPr lang="en-US" altLang="ja-JP" sz="1200" b="0" i="0" dirty="0">
              <a:solidFill>
                <a:srgbClr val="4D5156"/>
              </a:solidFill>
              <a:effectLst/>
              <a:latin typeface="BIZ UDゴシック" panose="020B0400000000000000" pitchFamily="49" charset="-128"/>
              <a:ea typeface="BIZ UDゴシック" panose="020B0400000000000000" pitchFamily="49" charset="-128"/>
            </a:endParaRPr>
          </a:p>
          <a:p>
            <a:r>
              <a:rPr lang="ja-JP" altLang="en-US" sz="1200" b="0" i="0" dirty="0">
                <a:solidFill>
                  <a:srgbClr val="4D5156"/>
                </a:solidFill>
                <a:effectLst/>
                <a:latin typeface="BIZ UDゴシック" panose="020B0400000000000000" pitchFamily="49" charset="-128"/>
                <a:ea typeface="BIZ UDゴシック" panose="020B0400000000000000" pitchFamily="49" charset="-128"/>
              </a:rPr>
              <a:t>　意思決定支援</a:t>
            </a:r>
            <a:r>
              <a:rPr lang="ja-JP" altLang="en-US" sz="1200" b="1" i="0" dirty="0">
                <a:solidFill>
                  <a:srgbClr val="5F6368"/>
                </a:solidFill>
                <a:effectLst/>
                <a:latin typeface="BIZ UDゴシック" panose="020B0400000000000000" pitchFamily="49" charset="-128"/>
                <a:ea typeface="BIZ UDゴシック" panose="020B0400000000000000" pitchFamily="49" charset="-128"/>
              </a:rPr>
              <a:t>ガイドライン</a:t>
            </a:r>
            <a:r>
              <a:rPr lang="en-US" altLang="ja-JP" sz="1200" b="0" i="0" dirty="0">
                <a:solidFill>
                  <a:srgbClr val="4D5156"/>
                </a:solidFill>
                <a:effectLst/>
                <a:latin typeface="BIZ UDゴシック" panose="020B0400000000000000" pitchFamily="49" charset="-128"/>
                <a:ea typeface="BIZ UDゴシック" panose="020B0400000000000000" pitchFamily="49" charset="-128"/>
              </a:rPr>
              <a:t>. </a:t>
            </a:r>
            <a:r>
              <a:rPr lang="ja-JP" altLang="en-US" sz="1200" b="1" i="0" dirty="0">
                <a:solidFill>
                  <a:srgbClr val="5F6368"/>
                </a:solidFill>
                <a:effectLst/>
                <a:latin typeface="BIZ UDゴシック" panose="020B0400000000000000" pitchFamily="49" charset="-128"/>
                <a:ea typeface="BIZ UDゴシック" panose="020B0400000000000000" pitchFamily="49" charset="-128"/>
              </a:rPr>
              <a:t>読み方</a:t>
            </a:r>
            <a:r>
              <a:rPr lang="ja-JP" altLang="en-US" sz="1200" b="0" i="0" dirty="0">
                <a:solidFill>
                  <a:srgbClr val="4D5156"/>
                </a:solidFill>
                <a:effectLst/>
                <a:latin typeface="BIZ UDゴシック" panose="020B0400000000000000" pitchFamily="49" charset="-128"/>
                <a:ea typeface="BIZ UDゴシック" panose="020B0400000000000000" pitchFamily="49" charset="-128"/>
              </a:rPr>
              <a:t>と活かし方」</a:t>
            </a:r>
            <a:endParaRPr lang="en-US" altLang="ja-JP" sz="1200" b="0" i="0" dirty="0">
              <a:solidFill>
                <a:srgbClr val="4D5156"/>
              </a:solidFill>
              <a:effectLst/>
              <a:latin typeface="BIZ UDゴシック" panose="020B0400000000000000" pitchFamily="49" charset="-128"/>
              <a:ea typeface="BIZ UDゴシック" panose="020B0400000000000000" pitchFamily="49" charset="-128"/>
            </a:endParaRPr>
          </a:p>
          <a:p>
            <a:r>
              <a:rPr kumimoji="1" lang="ja-JP" altLang="en-US" sz="1200" dirty="0">
                <a:solidFill>
                  <a:srgbClr val="4D5156"/>
                </a:solidFill>
                <a:latin typeface="BIZ UDゴシック" panose="020B0400000000000000" pitchFamily="49" charset="-128"/>
                <a:ea typeface="BIZ UDゴシック" panose="020B0400000000000000" pitchFamily="49" charset="-128"/>
              </a:rPr>
              <a:t>　５ページ　</a:t>
            </a:r>
            <a:r>
              <a:rPr kumimoji="1" lang="ja-JP" altLang="en-US" sz="1600" dirty="0">
                <a:solidFill>
                  <a:srgbClr val="FF0000"/>
                </a:solidFill>
                <a:latin typeface="BIZ UDゴシック" panose="020B0400000000000000" pitchFamily="49" charset="-128"/>
                <a:ea typeface="BIZ UDゴシック" panose="020B0400000000000000" pitchFamily="49" charset="-128"/>
              </a:rPr>
              <a:t>他のガイドラインとの関係</a:t>
            </a:r>
            <a:endParaRPr kumimoji="1" lang="ja-JP" altLang="en-US" sz="1200" dirty="0">
              <a:solidFill>
                <a:srgbClr val="FF0000"/>
              </a:solidFill>
              <a:latin typeface="BIZ UDゴシック" panose="020B0400000000000000" pitchFamily="49" charset="-128"/>
              <a:ea typeface="BIZ UDゴシック" panose="020B0400000000000000" pitchFamily="49" charset="-128"/>
            </a:endParaRPr>
          </a:p>
        </p:txBody>
      </p:sp>
      <p:pic>
        <p:nvPicPr>
          <p:cNvPr id="6146" name="Picture 2">
            <a:extLst>
              <a:ext uri="{FF2B5EF4-FFF2-40B4-BE49-F238E27FC236}">
                <a16:creationId xmlns:a16="http://schemas.microsoft.com/office/drawing/2014/main" id="{92A5D12D-85E6-0426-09C5-795B40275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29" y="993609"/>
            <a:ext cx="860128" cy="860128"/>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9">
            <a:extLst>
              <a:ext uri="{FF2B5EF4-FFF2-40B4-BE49-F238E27FC236}">
                <a16:creationId xmlns:a16="http://schemas.microsoft.com/office/drawing/2014/main" id="{EAE75172-B908-ADB4-5684-DD10585BBA9C}"/>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7</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95571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現行ガイドラインが示す方針決定の流れ">
            <a:extLst>
              <a:ext uri="{FF2B5EF4-FFF2-40B4-BE49-F238E27FC236}">
                <a16:creationId xmlns:a16="http://schemas.microsoft.com/office/drawing/2014/main" id="{7AE1CC0F-C95D-BEEC-B7CF-5202F9DF5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8328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1BC9BC78-B310-8A4A-076D-43634F026924}"/>
              </a:ext>
            </a:extLst>
          </p:cNvPr>
          <p:cNvSpPr txBox="1"/>
          <p:nvPr/>
        </p:nvSpPr>
        <p:spPr>
          <a:xfrm>
            <a:off x="0" y="5882060"/>
            <a:ext cx="9187130" cy="646331"/>
          </a:xfrm>
          <a:prstGeom prst="rect">
            <a:avLst/>
          </a:prstGeom>
          <a:noFill/>
        </p:spPr>
        <p:txBody>
          <a:bodyPr wrap="none" rtlCol="0">
            <a:spAutoFit/>
          </a:bodyPr>
          <a:lstStyle/>
          <a:p>
            <a:r>
              <a:rPr lang="ja-JP" altLang="en-US" b="0" i="0">
                <a:solidFill>
                  <a:srgbClr val="0E0E0E"/>
                </a:solidFill>
                <a:effectLst/>
                <a:latin typeface="BIZ UDゴシック" panose="020B0400000000000000" pitchFamily="49" charset="-128"/>
                <a:ea typeface="BIZ UDゴシック" panose="020B0400000000000000" pitchFamily="49" charset="-128"/>
              </a:rPr>
              <a:t>「人生の最終段階」における医療・ケアの方針は、</a:t>
            </a:r>
            <a:r>
              <a:rPr lang="ja-JP" altLang="en-US" b="0" i="0">
                <a:solidFill>
                  <a:schemeClr val="accent2">
                    <a:lumMod val="75000"/>
                  </a:schemeClr>
                </a:solidFill>
                <a:effectLst/>
                <a:latin typeface="BIZ UDゴシック" panose="020B0400000000000000" pitchFamily="49" charset="-128"/>
                <a:ea typeface="BIZ UDゴシック" panose="020B0400000000000000" pitchFamily="49" charset="-128"/>
              </a:rPr>
              <a:t>一度決定すればよいものではない。</a:t>
            </a:r>
            <a:endParaRPr lang="en-US" altLang="ja-JP" b="0" i="0" dirty="0">
              <a:solidFill>
                <a:schemeClr val="accent2">
                  <a:lumMod val="75000"/>
                </a:schemeClr>
              </a:solidFill>
              <a:effectLst/>
              <a:latin typeface="BIZ UDゴシック" panose="020B0400000000000000" pitchFamily="49" charset="-128"/>
              <a:ea typeface="BIZ UDゴシック" panose="020B0400000000000000" pitchFamily="49" charset="-128"/>
            </a:endParaRPr>
          </a:p>
          <a:p>
            <a:r>
              <a:rPr lang="ja-JP" altLang="en-US" b="0" i="0">
                <a:solidFill>
                  <a:srgbClr val="0E0E0E"/>
                </a:solidFill>
                <a:effectLst/>
                <a:latin typeface="BIZ UDゴシック" panose="020B0400000000000000" pitchFamily="49" charset="-128"/>
                <a:ea typeface="BIZ UDゴシック" panose="020B0400000000000000" pitchFamily="49" charset="-128"/>
              </a:rPr>
              <a:t>患者の意思、医学・医療の進展などで状況は変化している。</a:t>
            </a:r>
            <a:endParaRPr kumimoji="1" lang="ja-JP" altLang="en-US">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AA13C637-C4CB-2C81-57EB-9BAA6BD75B84}"/>
              </a:ext>
            </a:extLst>
          </p:cNvPr>
          <p:cNvSpPr txBox="1"/>
          <p:nvPr/>
        </p:nvSpPr>
        <p:spPr>
          <a:xfrm>
            <a:off x="3111715" y="6528391"/>
            <a:ext cx="3493264" cy="276999"/>
          </a:xfrm>
          <a:prstGeom prst="rect">
            <a:avLst/>
          </a:prstGeom>
          <a:noFill/>
        </p:spPr>
        <p:txBody>
          <a:bodyPr wrap="none" rtlCol="0">
            <a:spAutoFit/>
          </a:bodyPr>
          <a:lstStyle/>
          <a:p>
            <a:r>
              <a:rPr kumimoji="1" lang="en-US" altLang="ja-JP" sz="1200" dirty="0" err="1">
                <a:latin typeface="BIZ UDゴシック" panose="020B0400000000000000" pitchFamily="49" charset="-128"/>
                <a:ea typeface="BIZ UDゴシック" panose="020B0400000000000000" pitchFamily="49" charset="-128"/>
              </a:rPr>
              <a:t>GemMed</a:t>
            </a:r>
            <a:r>
              <a:rPr kumimoji="1" lang="en-US" altLang="ja-JP" sz="1200" dirty="0">
                <a:latin typeface="BIZ UDゴシック" panose="020B0400000000000000" pitchFamily="49" charset="-128"/>
                <a:ea typeface="BIZ UDゴシック" panose="020B0400000000000000" pitchFamily="49" charset="-128"/>
              </a:rPr>
              <a:t> HP </a:t>
            </a:r>
            <a:r>
              <a:rPr kumimoji="1" lang="en" altLang="ja-JP" sz="1200" dirty="0">
                <a:latin typeface="BIZ UDゴシック" panose="020B0400000000000000" pitchFamily="49" charset="-128"/>
                <a:ea typeface="BIZ UDゴシック" panose="020B0400000000000000" pitchFamily="49" charset="-128"/>
              </a:rPr>
              <a:t>https://</a:t>
            </a:r>
            <a:r>
              <a:rPr kumimoji="1" lang="en" altLang="ja-JP" sz="1200" dirty="0" err="1">
                <a:latin typeface="BIZ UDゴシック" panose="020B0400000000000000" pitchFamily="49" charset="-128"/>
                <a:ea typeface="BIZ UDゴシック" panose="020B0400000000000000" pitchFamily="49" charset="-128"/>
              </a:rPr>
              <a:t>gemmed.ghc-j.com</a:t>
            </a:r>
            <a:r>
              <a:rPr kumimoji="1" lang="en" altLang="ja-JP" sz="1200" dirty="0">
                <a:latin typeface="BIZ UDゴシック" panose="020B0400000000000000" pitchFamily="49" charset="-128"/>
                <a:ea typeface="BIZ UDゴシック" panose="020B0400000000000000" pitchFamily="49" charset="-128"/>
              </a:rPr>
              <a:t>/?p=18322</a:t>
            </a:r>
            <a:endParaRPr kumimoji="1" lang="ja-JP" altLang="en-US" sz="1200" dirty="0">
              <a:latin typeface="BIZ UDゴシック" panose="020B0400000000000000" pitchFamily="49" charset="-128"/>
              <a:ea typeface="BIZ UDゴシック" panose="020B0400000000000000" pitchFamily="49" charset="-128"/>
            </a:endParaRPr>
          </a:p>
        </p:txBody>
      </p:sp>
      <p:sp>
        <p:nvSpPr>
          <p:cNvPr id="2" name="スライド番号プレースホルダー 1">
            <a:extLst>
              <a:ext uri="{FF2B5EF4-FFF2-40B4-BE49-F238E27FC236}">
                <a16:creationId xmlns:a16="http://schemas.microsoft.com/office/drawing/2014/main" id="{2D5034B2-7480-31C3-1405-780A5D9867F6}"/>
              </a:ext>
            </a:extLst>
          </p:cNvPr>
          <p:cNvSpPr>
            <a:spLocks noGrp="1"/>
          </p:cNvSpPr>
          <p:nvPr>
            <p:ph type="sldNum" sz="quarter" idx="12"/>
          </p:nvPr>
        </p:nvSpPr>
        <p:spPr/>
        <p:txBody>
          <a:bodyPr/>
          <a:lstStyle/>
          <a:p>
            <a:fld id="{60AB3B61-F870-1F49-804F-05ADACC18ECA}" type="slidenum">
              <a:rPr kumimoji="1" lang="ja-JP" altLang="en-US" smtClean="0">
                <a:latin typeface="BIZ UDゴシック" panose="020B0400000000000000" pitchFamily="49" charset="-128"/>
                <a:ea typeface="BIZ UDゴシック" panose="020B0400000000000000" pitchFamily="49" charset="-128"/>
              </a:rPr>
              <a:t>8</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61992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CF4DB90-0353-14C1-C04B-897951964F00}"/>
              </a:ext>
            </a:extLst>
          </p:cNvPr>
          <p:cNvSpPr/>
          <p:nvPr/>
        </p:nvSpPr>
        <p:spPr>
          <a:xfrm>
            <a:off x="0" y="0"/>
            <a:ext cx="9144000" cy="200955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377E0D5C-F365-7E79-FEF8-BC0A24DE5123}"/>
              </a:ext>
            </a:extLst>
          </p:cNvPr>
          <p:cNvSpPr txBox="1"/>
          <p:nvPr/>
        </p:nvSpPr>
        <p:spPr>
          <a:xfrm>
            <a:off x="991532" y="2530548"/>
            <a:ext cx="7160935" cy="2554545"/>
          </a:xfrm>
          <a:prstGeom prst="rect">
            <a:avLst/>
          </a:prstGeom>
          <a:noFill/>
        </p:spPr>
        <p:txBody>
          <a:bodyPr wrap="none" rtlCol="0">
            <a:spAutoFit/>
          </a:bodyPr>
          <a:lstStyle/>
          <a:p>
            <a:r>
              <a:rPr lang="ja-JP" altLang="en-US" sz="3200" b="1" i="0" dirty="0">
                <a:ln>
                  <a:solidFill>
                    <a:schemeClr val="accent6">
                      <a:lumMod val="75000"/>
                    </a:schemeClr>
                  </a:solidFill>
                </a:ln>
                <a:solidFill>
                  <a:schemeClr val="accent6">
                    <a:lumMod val="50000"/>
                  </a:schemeClr>
                </a:solidFill>
                <a:effectLst/>
                <a:latin typeface="Google Sans"/>
              </a:rPr>
              <a:t>①本人の意思の尊重</a:t>
            </a:r>
            <a:endParaRPr lang="en-US" altLang="ja-JP" sz="3200" b="1" dirty="0">
              <a:ln>
                <a:solidFill>
                  <a:schemeClr val="accent6">
                    <a:lumMod val="75000"/>
                  </a:schemeClr>
                </a:solidFill>
              </a:ln>
              <a:solidFill>
                <a:schemeClr val="accent6">
                  <a:lumMod val="50000"/>
                </a:schemeClr>
              </a:solidFill>
              <a:latin typeface="Google Sans"/>
            </a:endParaRPr>
          </a:p>
          <a:p>
            <a:endParaRPr lang="en-US" altLang="ja-JP" sz="3200" b="1" i="0" dirty="0">
              <a:ln>
                <a:solidFill>
                  <a:schemeClr val="accent6">
                    <a:lumMod val="75000"/>
                  </a:schemeClr>
                </a:solidFill>
              </a:ln>
              <a:solidFill>
                <a:schemeClr val="accent6">
                  <a:lumMod val="50000"/>
                </a:schemeClr>
              </a:solidFill>
              <a:effectLst/>
              <a:latin typeface="Google Sans"/>
            </a:endParaRPr>
          </a:p>
          <a:p>
            <a:r>
              <a:rPr lang="ja-JP" altLang="en-US" sz="3200" b="1" i="0" dirty="0">
                <a:ln>
                  <a:solidFill>
                    <a:schemeClr val="accent6">
                      <a:lumMod val="75000"/>
                    </a:schemeClr>
                  </a:solidFill>
                </a:ln>
                <a:solidFill>
                  <a:schemeClr val="accent6">
                    <a:lumMod val="50000"/>
                  </a:schemeClr>
                </a:solidFill>
                <a:effectLst/>
                <a:latin typeface="Google Sans"/>
              </a:rPr>
              <a:t>②本人の意思決定能力への配慮</a:t>
            </a:r>
            <a:endParaRPr lang="en-US" altLang="ja-JP" sz="3200" b="1" dirty="0">
              <a:ln>
                <a:solidFill>
                  <a:schemeClr val="accent6">
                    <a:lumMod val="75000"/>
                  </a:schemeClr>
                </a:solidFill>
              </a:ln>
              <a:solidFill>
                <a:schemeClr val="accent6">
                  <a:lumMod val="50000"/>
                </a:schemeClr>
              </a:solidFill>
              <a:latin typeface="Google Sans"/>
            </a:endParaRPr>
          </a:p>
          <a:p>
            <a:endParaRPr lang="en-US" altLang="ja-JP" sz="3200" b="1" i="0" dirty="0">
              <a:ln>
                <a:solidFill>
                  <a:schemeClr val="accent6">
                    <a:lumMod val="75000"/>
                  </a:schemeClr>
                </a:solidFill>
              </a:ln>
              <a:solidFill>
                <a:schemeClr val="accent6">
                  <a:lumMod val="50000"/>
                </a:schemeClr>
              </a:solidFill>
              <a:effectLst/>
              <a:latin typeface="Google Sans"/>
            </a:endParaRPr>
          </a:p>
          <a:p>
            <a:r>
              <a:rPr lang="ja-JP" altLang="en-US" sz="3200" b="1" i="0" dirty="0">
                <a:ln>
                  <a:solidFill>
                    <a:schemeClr val="accent6">
                      <a:lumMod val="75000"/>
                    </a:schemeClr>
                  </a:solidFill>
                </a:ln>
                <a:solidFill>
                  <a:schemeClr val="accent6">
                    <a:lumMod val="50000"/>
                  </a:schemeClr>
                </a:solidFill>
                <a:effectLst/>
                <a:latin typeface="Google Sans"/>
              </a:rPr>
              <a:t>③チームによる早期からの継続的支援</a:t>
            </a:r>
            <a:endParaRPr kumimoji="1" lang="ja-JP" altLang="en-US" sz="3200" b="1" dirty="0">
              <a:ln>
                <a:solidFill>
                  <a:schemeClr val="accent6">
                    <a:lumMod val="75000"/>
                  </a:schemeClr>
                </a:solidFill>
              </a:ln>
              <a:solidFill>
                <a:schemeClr val="accent6">
                  <a:lumMod val="50000"/>
                </a:schemeClr>
              </a:solidFill>
            </a:endParaRPr>
          </a:p>
        </p:txBody>
      </p:sp>
      <p:sp>
        <p:nvSpPr>
          <p:cNvPr id="3" name="テキスト ボックス 2">
            <a:extLst>
              <a:ext uri="{FF2B5EF4-FFF2-40B4-BE49-F238E27FC236}">
                <a16:creationId xmlns:a16="http://schemas.microsoft.com/office/drawing/2014/main" id="{37151A34-4409-D384-AE9B-57FB1D0D97DA}"/>
              </a:ext>
            </a:extLst>
          </p:cNvPr>
          <p:cNvSpPr txBox="1"/>
          <p:nvPr/>
        </p:nvSpPr>
        <p:spPr>
          <a:xfrm>
            <a:off x="260222" y="943528"/>
            <a:ext cx="5827236" cy="707886"/>
          </a:xfrm>
          <a:prstGeom prst="rect">
            <a:avLst/>
          </a:prstGeom>
          <a:noFill/>
        </p:spPr>
        <p:txBody>
          <a:bodyPr wrap="none" rtlCol="0">
            <a:spAutoFit/>
          </a:bodyPr>
          <a:lstStyle/>
          <a:p>
            <a:r>
              <a:rPr kumimoji="1" lang="ja-JP" altLang="en-US" sz="4000">
                <a:solidFill>
                  <a:schemeClr val="bg1"/>
                </a:solidFill>
              </a:rPr>
              <a:t>意思決定支援の基本原則</a:t>
            </a:r>
          </a:p>
        </p:txBody>
      </p:sp>
      <p:sp>
        <p:nvSpPr>
          <p:cNvPr id="5" name="テキスト ボックス 4">
            <a:extLst>
              <a:ext uri="{FF2B5EF4-FFF2-40B4-BE49-F238E27FC236}">
                <a16:creationId xmlns:a16="http://schemas.microsoft.com/office/drawing/2014/main" id="{F596DD78-97DC-7679-6B9B-558388A72FC5}"/>
              </a:ext>
            </a:extLst>
          </p:cNvPr>
          <p:cNvSpPr txBox="1"/>
          <p:nvPr/>
        </p:nvSpPr>
        <p:spPr>
          <a:xfrm>
            <a:off x="260222" y="216057"/>
            <a:ext cx="7340471" cy="369332"/>
          </a:xfrm>
          <a:prstGeom prst="rect">
            <a:avLst/>
          </a:prstGeom>
          <a:noFill/>
        </p:spPr>
        <p:txBody>
          <a:bodyPr wrap="none" rtlCol="0">
            <a:spAutoFit/>
          </a:bodyPr>
          <a:lstStyle/>
          <a:p>
            <a:r>
              <a:rPr kumimoji="1" lang="ja-JP" altLang="en-US" sz="1800" b="1">
                <a:solidFill>
                  <a:schemeClr val="bg1"/>
                </a:solidFill>
              </a:rPr>
              <a:t>認知症の人の日常生活・社会生活における意思決定支援ガイドライン</a:t>
            </a:r>
          </a:p>
        </p:txBody>
      </p:sp>
      <p:sp>
        <p:nvSpPr>
          <p:cNvPr id="6" name="スライド番号プレースホルダー 5">
            <a:extLst>
              <a:ext uri="{FF2B5EF4-FFF2-40B4-BE49-F238E27FC236}">
                <a16:creationId xmlns:a16="http://schemas.microsoft.com/office/drawing/2014/main" id="{1615D6E5-01A3-96AD-BF00-B551B8BA0651}"/>
              </a:ext>
            </a:extLst>
          </p:cNvPr>
          <p:cNvSpPr>
            <a:spLocks noGrp="1"/>
          </p:cNvSpPr>
          <p:nvPr>
            <p:ph type="sldNum" sz="quarter" idx="12"/>
          </p:nvPr>
        </p:nvSpPr>
        <p:spPr/>
        <p:txBody>
          <a:bodyPr/>
          <a:lstStyle/>
          <a:p>
            <a:fld id="{60AB3B61-F870-1F49-804F-05ADACC18ECA}" type="slidenum">
              <a:rPr kumimoji="1" lang="ja-JP" altLang="en-US" smtClean="0"/>
              <a:t>9</a:t>
            </a:fld>
            <a:endParaRPr kumimoji="1" lang="ja-JP" altLang="en-US"/>
          </a:p>
        </p:txBody>
      </p:sp>
      <p:sp>
        <p:nvSpPr>
          <p:cNvPr id="7" name="テキスト ボックス 6">
            <a:extLst>
              <a:ext uri="{FF2B5EF4-FFF2-40B4-BE49-F238E27FC236}">
                <a16:creationId xmlns:a16="http://schemas.microsoft.com/office/drawing/2014/main" id="{A46E8FCA-D33B-1078-E9D9-623EFC76FD5E}"/>
              </a:ext>
            </a:extLst>
          </p:cNvPr>
          <p:cNvSpPr txBox="1"/>
          <p:nvPr/>
        </p:nvSpPr>
        <p:spPr>
          <a:xfrm>
            <a:off x="1442268" y="5085093"/>
            <a:ext cx="5724644" cy="461665"/>
          </a:xfrm>
          <a:prstGeom prst="rect">
            <a:avLst/>
          </a:prstGeom>
          <a:noFill/>
        </p:spPr>
        <p:txBody>
          <a:bodyPr wrap="none" rtlCol="0">
            <a:spAutoFit/>
          </a:bodyPr>
          <a:lstStyle/>
          <a:p>
            <a:r>
              <a:rPr kumimoji="1" lang="ja-JP" altLang="en-US" sz="2400" dirty="0">
                <a:solidFill>
                  <a:schemeClr val="accent6">
                    <a:lumMod val="75000"/>
                  </a:schemeClr>
                </a:solidFill>
              </a:rPr>
              <a:t>チームがあるから、実現可能性は高まる</a:t>
            </a:r>
          </a:p>
        </p:txBody>
      </p:sp>
    </p:spTree>
    <p:extLst>
      <p:ext uri="{BB962C8B-B14F-4D97-AF65-F5344CB8AC3E}">
        <p14:creationId xmlns:p14="http://schemas.microsoft.com/office/powerpoint/2010/main" val="181631208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BIZ UDゴシック"/>
        <a:ea typeface="BIZ UDゴシック"/>
        <a:cs typeface=""/>
      </a:majorFont>
      <a:minorFont>
        <a:latin typeface="BIZ UDゴシック"/>
        <a:ea typeface="BIZ UD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4475</TotalTime>
  <Words>2306</Words>
  <Application>Microsoft Office PowerPoint</Application>
  <PresentationFormat>画面に合わせる (4:3)</PresentationFormat>
  <Paragraphs>296</Paragraphs>
  <Slides>43</Slides>
  <Notes>0</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43</vt:i4>
      </vt:variant>
    </vt:vector>
  </HeadingPairs>
  <TitlesOfParts>
    <vt:vector size="56" baseType="lpstr">
      <vt:lpstr>Abadi MT Condensed Light</vt:lpstr>
      <vt:lpstr>-apple-system</vt:lpstr>
      <vt:lpstr>BIZ UDPGothic</vt:lpstr>
      <vt:lpstr>BIZ UDゴシック</vt:lpstr>
      <vt:lpstr>Google Sans</vt:lpstr>
      <vt:lpstr>inherit</vt:lpstr>
      <vt:lpstr>ＭＳ Ｐゴシック</vt:lpstr>
      <vt:lpstr>游ゴシック</vt:lpstr>
      <vt:lpstr>Arial</vt:lpstr>
      <vt:lpstr>Helvetica</vt:lpstr>
      <vt:lpstr>Times New Roman</vt:lpstr>
      <vt:lpstr>Wingdings</vt:lpstr>
      <vt:lpstr>Office テーマ</vt:lpstr>
      <vt:lpstr>スキルアップ研修 意思決定支援ガイドライン の活用について</vt:lpstr>
      <vt:lpstr>研修内容</vt:lpstr>
      <vt:lpstr>意思決定支援等に係る 各種ガイドライン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代理代行決定の限界</vt:lpstr>
      <vt:lpstr>成年後見の類型</vt:lpstr>
      <vt:lpstr>本人情報シート</vt:lpstr>
      <vt:lpstr>本人情報シート</vt:lpstr>
      <vt:lpstr>意思決定支援を踏まえた 後見事務のガイドライン</vt:lpstr>
      <vt:lpstr>意思決定支援を踏まえた 後見事務のガイドライン 基本的な考え方</vt:lpstr>
      <vt:lpstr>意思決定支援を踏まえた 後見事務のガイドライン</vt:lpstr>
      <vt:lpstr>意思決定支援を踏まえた 後見事務のガイドライン</vt:lpstr>
      <vt:lpstr>事例紹介</vt:lpstr>
      <vt:lpstr>PowerPoint プレゼンテーション</vt:lpstr>
      <vt:lpstr>参考文献</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英成 高橋</dc:creator>
  <cp:lastModifiedBy>user</cp:lastModifiedBy>
  <cp:revision>8</cp:revision>
  <cp:lastPrinted>2024-02-07T04:07:55Z</cp:lastPrinted>
  <dcterms:created xsi:type="dcterms:W3CDTF">2023-05-15T13:07:04Z</dcterms:created>
  <dcterms:modified xsi:type="dcterms:W3CDTF">2024-02-07T04:08:51Z</dcterms:modified>
</cp:coreProperties>
</file>